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6" r:id="rId17"/>
    <p:sldId id="277" r:id="rId18"/>
    <p:sldId id="270" r:id="rId19"/>
    <p:sldId id="271" r:id="rId20"/>
    <p:sldId id="272" r:id="rId21"/>
    <p:sldId id="273" r:id="rId22"/>
    <p:sldId id="274" r:id="rId23"/>
    <p:sldId id="278" r:id="rId24"/>
    <p:sldId id="279" r:id="rId25"/>
    <p:sldId id="280" r:id="rId26"/>
    <p:sldId id="283" r:id="rId27"/>
    <p:sldId id="281" r:id="rId28"/>
    <p:sldId id="282" r:id="rId29"/>
    <p:sldId id="284" r:id="rId30"/>
    <p:sldId id="288" r:id="rId31"/>
    <p:sldId id="290" r:id="rId32"/>
    <p:sldId id="285" r:id="rId33"/>
    <p:sldId id="286" r:id="rId34"/>
    <p:sldId id="287" r:id="rId35"/>
    <p:sldId id="289"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9402" autoAdjust="0"/>
  </p:normalViewPr>
  <p:slideViewPr>
    <p:cSldViewPr snapToGrid="0">
      <p:cViewPr>
        <p:scale>
          <a:sx n="77" d="100"/>
          <a:sy n="77" d="100"/>
        </p:scale>
        <p:origin x="1878" y="42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8DA088-9C7E-4236-8481-A7007FFC2041}"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3FC370-EBB8-4B14-92AB-A9DEC6431733}" type="slidenum">
              <a:rPr lang="en-US" smtClean="0"/>
              <a:t>‹#›</a:t>
            </a:fld>
            <a:endParaRPr lang="en-US"/>
          </a:p>
        </p:txBody>
      </p:sp>
    </p:spTree>
    <p:extLst>
      <p:ext uri="{BB962C8B-B14F-4D97-AF65-F5344CB8AC3E}">
        <p14:creationId xmlns:p14="http://schemas.microsoft.com/office/powerpoint/2010/main" val="1422938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4</a:t>
            </a:fld>
            <a:endParaRPr lang="en-US"/>
          </a:p>
        </p:txBody>
      </p:sp>
    </p:spTree>
    <p:extLst>
      <p:ext uri="{BB962C8B-B14F-4D97-AF65-F5344CB8AC3E}">
        <p14:creationId xmlns:p14="http://schemas.microsoft.com/office/powerpoint/2010/main" val="624678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26</a:t>
            </a:fld>
            <a:endParaRPr lang="en-US"/>
          </a:p>
        </p:txBody>
      </p:sp>
    </p:spTree>
    <p:extLst>
      <p:ext uri="{BB962C8B-B14F-4D97-AF65-F5344CB8AC3E}">
        <p14:creationId xmlns:p14="http://schemas.microsoft.com/office/powerpoint/2010/main" val="1246405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27</a:t>
            </a:fld>
            <a:endParaRPr lang="en-US"/>
          </a:p>
        </p:txBody>
      </p:sp>
    </p:spTree>
    <p:extLst>
      <p:ext uri="{BB962C8B-B14F-4D97-AF65-F5344CB8AC3E}">
        <p14:creationId xmlns:p14="http://schemas.microsoft.com/office/powerpoint/2010/main" val="4070178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28</a:t>
            </a:fld>
            <a:endParaRPr lang="en-US"/>
          </a:p>
        </p:txBody>
      </p:sp>
    </p:spTree>
    <p:extLst>
      <p:ext uri="{BB962C8B-B14F-4D97-AF65-F5344CB8AC3E}">
        <p14:creationId xmlns:p14="http://schemas.microsoft.com/office/powerpoint/2010/main" val="3086658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44</a:t>
            </a:fld>
            <a:endParaRPr lang="en-US"/>
          </a:p>
        </p:txBody>
      </p:sp>
    </p:spTree>
    <p:extLst>
      <p:ext uri="{BB962C8B-B14F-4D97-AF65-F5344CB8AC3E}">
        <p14:creationId xmlns:p14="http://schemas.microsoft.com/office/powerpoint/2010/main" val="3847632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45</a:t>
            </a:fld>
            <a:endParaRPr lang="en-US"/>
          </a:p>
        </p:txBody>
      </p:sp>
    </p:spTree>
    <p:extLst>
      <p:ext uri="{BB962C8B-B14F-4D97-AF65-F5344CB8AC3E}">
        <p14:creationId xmlns:p14="http://schemas.microsoft.com/office/powerpoint/2010/main" val="68849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Talk about what</a:t>
            </a:r>
            <a:r>
              <a:rPr lang="en-GB" baseline="0" dirty="0" smtClean="0"/>
              <a:t> is the Arduino and it is considered as an open source</a:t>
            </a:r>
          </a:p>
          <a:p>
            <a:r>
              <a:rPr lang="en-US" sz="1200" b="1" i="0" kern="1200" dirty="0" smtClean="0">
                <a:solidFill>
                  <a:schemeClr val="tx1"/>
                </a:solidFill>
                <a:effectLst/>
                <a:latin typeface="+mn-lt"/>
                <a:ea typeface="+mn-ea"/>
                <a:cs typeface="+mn-cs"/>
              </a:rPr>
              <a:t>Early Influences (2003-2005):</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groundwork for Arduino was laid at the Interaction Design Institute Ivrea (IDII) in Italy.</a:t>
            </a:r>
          </a:p>
          <a:p>
            <a:r>
              <a:rPr lang="en-US" sz="1200" b="0" i="0" kern="1200" dirty="0" smtClean="0">
                <a:solidFill>
                  <a:schemeClr val="tx1"/>
                </a:solidFill>
                <a:effectLst/>
                <a:latin typeface="+mn-lt"/>
                <a:ea typeface="+mn-ea"/>
                <a:cs typeface="+mn-cs"/>
              </a:rPr>
              <a:t>Students there found existing microcontrollers expensive and complex.</a:t>
            </a:r>
          </a:p>
          <a:p>
            <a:r>
              <a:rPr lang="en-US" sz="1200" b="0" i="0" kern="1200" dirty="0" smtClean="0">
                <a:solidFill>
                  <a:schemeClr val="tx1"/>
                </a:solidFill>
                <a:effectLst/>
                <a:latin typeface="+mn-lt"/>
                <a:ea typeface="+mn-ea"/>
                <a:cs typeface="+mn-cs"/>
              </a:rPr>
              <a:t>Hernando </a:t>
            </a:r>
            <a:r>
              <a:rPr lang="en-US" sz="1200" b="0" i="0" kern="1200" dirty="0" err="1" smtClean="0">
                <a:solidFill>
                  <a:schemeClr val="tx1"/>
                </a:solidFill>
                <a:effectLst/>
                <a:latin typeface="+mn-lt"/>
                <a:ea typeface="+mn-ea"/>
                <a:cs typeface="+mn-cs"/>
              </a:rPr>
              <a:t>Barragán's</a:t>
            </a:r>
            <a:r>
              <a:rPr lang="en-US" sz="1200" b="0" i="0" kern="1200" dirty="0" smtClean="0">
                <a:solidFill>
                  <a:schemeClr val="tx1"/>
                </a:solidFill>
                <a:effectLst/>
                <a:latin typeface="+mn-lt"/>
                <a:ea typeface="+mn-ea"/>
                <a:cs typeface="+mn-cs"/>
              </a:rPr>
              <a:t> Wiring platform, created in 2004 as a Master's thesis project, provided a foundation for a simpler approach.</a:t>
            </a:r>
          </a:p>
          <a:p>
            <a:r>
              <a:rPr lang="en-US" sz="1200" b="1" i="0" kern="1200" dirty="0" smtClean="0">
                <a:solidFill>
                  <a:schemeClr val="tx1"/>
                </a:solidFill>
                <a:effectLst/>
                <a:latin typeface="+mn-lt"/>
                <a:ea typeface="+mn-ea"/>
                <a:cs typeface="+mn-cs"/>
              </a:rPr>
              <a:t>Birth of Arduino (2005):</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Massimo </a:t>
            </a:r>
            <a:r>
              <a:rPr lang="en-US" sz="1200" b="0" i="0" kern="1200" dirty="0" err="1" smtClean="0">
                <a:solidFill>
                  <a:schemeClr val="tx1"/>
                </a:solidFill>
                <a:effectLst/>
                <a:latin typeface="+mn-lt"/>
                <a:ea typeface="+mn-ea"/>
                <a:cs typeface="+mn-cs"/>
              </a:rPr>
              <a:t>Banzi</a:t>
            </a:r>
            <a:r>
              <a:rPr lang="en-US" sz="1200" b="0" i="0" kern="1200" dirty="0" smtClean="0">
                <a:solidFill>
                  <a:schemeClr val="tx1"/>
                </a:solidFill>
                <a:effectLst/>
                <a:latin typeface="+mn-lt"/>
                <a:ea typeface="+mn-ea"/>
                <a:cs typeface="+mn-cs"/>
              </a:rPr>
              <a:t>, David </a:t>
            </a:r>
            <a:r>
              <a:rPr lang="en-US" sz="1200" b="0" i="0" kern="1200" dirty="0" err="1" smtClean="0">
                <a:solidFill>
                  <a:schemeClr val="tx1"/>
                </a:solidFill>
                <a:effectLst/>
                <a:latin typeface="+mn-lt"/>
                <a:ea typeface="+mn-ea"/>
                <a:cs typeface="+mn-cs"/>
              </a:rPr>
              <a:t>Cuartielles</a:t>
            </a:r>
            <a:r>
              <a:rPr lang="en-US" sz="1200" b="0" i="0" kern="1200" dirty="0" smtClean="0">
                <a:solidFill>
                  <a:schemeClr val="tx1"/>
                </a:solidFill>
                <a:effectLst/>
                <a:latin typeface="+mn-lt"/>
                <a:ea typeface="+mn-ea"/>
                <a:cs typeface="+mn-cs"/>
              </a:rPr>
              <a:t>, and others at IDII built upon Wiring to create Arduino in 2005.</a:t>
            </a:r>
          </a:p>
          <a:p>
            <a:r>
              <a:rPr lang="en-US" sz="1200" b="0" i="0" kern="1200" dirty="0" smtClean="0">
                <a:solidFill>
                  <a:schemeClr val="tx1"/>
                </a:solidFill>
                <a:effectLst/>
                <a:latin typeface="+mn-lt"/>
                <a:ea typeface="+mn-ea"/>
                <a:cs typeface="+mn-cs"/>
              </a:rPr>
              <a:t>The name "Arduino" came from a bar in Ivrea frequented by the founders.</a:t>
            </a:r>
          </a:p>
          <a:p>
            <a:r>
              <a:rPr lang="en-US" sz="1200" b="0" i="0" kern="1200" dirty="0" smtClean="0">
                <a:solidFill>
                  <a:schemeClr val="tx1"/>
                </a:solidFill>
                <a:effectLst/>
                <a:latin typeface="+mn-lt"/>
                <a:ea typeface="+mn-ea"/>
                <a:cs typeface="+mn-cs"/>
              </a:rPr>
              <a:t>The goal was to make electronics development easier for students and non-engineers.</a:t>
            </a:r>
          </a:p>
          <a:p>
            <a:r>
              <a:rPr lang="en-US" sz="1200" b="1" i="0" kern="1200" dirty="0" smtClean="0">
                <a:solidFill>
                  <a:schemeClr val="tx1"/>
                </a:solidFill>
                <a:effectLst/>
                <a:latin typeface="+mn-lt"/>
                <a:ea typeface="+mn-ea"/>
                <a:cs typeface="+mn-cs"/>
              </a:rPr>
              <a:t>Evolution and Growth (2005-Present):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widely available Arduino board, the </a:t>
            </a:r>
            <a:r>
              <a:rPr lang="en-US" sz="1200" b="0" i="0" kern="1200" dirty="0" err="1" smtClean="0">
                <a:solidFill>
                  <a:schemeClr val="tx1"/>
                </a:solidFill>
                <a:effectLst/>
                <a:latin typeface="+mn-lt"/>
                <a:ea typeface="+mn-ea"/>
                <a:cs typeface="+mn-cs"/>
              </a:rPr>
              <a:t>Diecimila</a:t>
            </a:r>
            <a:r>
              <a:rPr lang="en-US" sz="1200" b="0" i="0" kern="1200" dirty="0" smtClean="0">
                <a:solidFill>
                  <a:schemeClr val="tx1"/>
                </a:solidFill>
                <a:effectLst/>
                <a:latin typeface="+mn-lt"/>
                <a:ea typeface="+mn-ea"/>
                <a:cs typeface="+mn-cs"/>
              </a:rPr>
              <a:t>, arrived in 2007.</a:t>
            </a:r>
          </a:p>
          <a:p>
            <a:r>
              <a:rPr lang="en-US" sz="1200" b="0" i="0" kern="1200" dirty="0" smtClean="0">
                <a:solidFill>
                  <a:schemeClr val="tx1"/>
                </a:solidFill>
                <a:effectLst/>
                <a:latin typeface="+mn-lt"/>
                <a:ea typeface="+mn-ea"/>
                <a:cs typeface="+mn-cs"/>
              </a:rPr>
              <a:t>Arduino's open-source hardware and software fostered a large and active community.</a:t>
            </a:r>
          </a:p>
          <a:p>
            <a:r>
              <a:rPr lang="en-US" sz="1200" b="0" i="0" kern="1200" dirty="0" smtClean="0">
                <a:solidFill>
                  <a:schemeClr val="tx1"/>
                </a:solidFill>
                <a:effectLst/>
                <a:latin typeface="+mn-lt"/>
                <a:ea typeface="+mn-ea"/>
                <a:cs typeface="+mn-cs"/>
              </a:rPr>
              <a:t>The Arduino family expanded with various boards catering to different needs and functionalities.</a:t>
            </a:r>
          </a:p>
          <a:p>
            <a:r>
              <a:rPr lang="en-US" sz="1200" b="0" i="0" kern="1200" dirty="0" smtClean="0">
                <a:solidFill>
                  <a:schemeClr val="tx1"/>
                </a:solidFill>
                <a:effectLst/>
                <a:latin typeface="+mn-lt"/>
                <a:ea typeface="+mn-ea"/>
                <a:cs typeface="+mn-cs"/>
              </a:rPr>
              <a:t>In 2012, the Due became the first Arduino board with a 32-bit processor, offering increased power.</a:t>
            </a:r>
          </a:p>
          <a:p>
            <a:r>
              <a:rPr lang="en-US" sz="1200" b="0" i="0" kern="1200" dirty="0" smtClean="0">
                <a:solidFill>
                  <a:schemeClr val="tx1"/>
                </a:solidFill>
                <a:effectLst/>
                <a:latin typeface="+mn-lt"/>
                <a:ea typeface="+mn-ea"/>
                <a:cs typeface="+mn-cs"/>
              </a:rPr>
              <a:t>Arduino continues to evolve, with the recent release of Arduino IDE 2.0 in September 2022.</a:t>
            </a:r>
          </a:p>
          <a:p>
            <a:r>
              <a:rPr lang="en-US" sz="1200" b="1" i="0" kern="1200" dirty="0" smtClean="0">
                <a:solidFill>
                  <a:schemeClr val="tx1"/>
                </a:solidFill>
                <a:effectLst/>
                <a:latin typeface="+mn-lt"/>
                <a:ea typeface="+mn-ea"/>
                <a:cs typeface="+mn-cs"/>
              </a:rPr>
              <a:t>Challenges and Impact: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Despite its success, Arduino faced legal disputes regarding trademarks in the 2010s.</a:t>
            </a:r>
          </a:p>
          <a:p>
            <a:r>
              <a:rPr lang="en-US" sz="1200" b="0" i="0" kern="1200" dirty="0" smtClean="0">
                <a:solidFill>
                  <a:schemeClr val="tx1"/>
                </a:solidFill>
                <a:effectLst/>
                <a:latin typeface="+mn-lt"/>
                <a:ea typeface="+mn-ea"/>
                <a:cs typeface="+mn-cs"/>
              </a:rPr>
              <a:t>Today, Arduino remains a significant player in democratizing electronics and inspiring creativity.</a:t>
            </a:r>
          </a:p>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5</a:t>
            </a:fld>
            <a:endParaRPr lang="en-US"/>
          </a:p>
        </p:txBody>
      </p:sp>
    </p:spTree>
    <p:extLst>
      <p:ext uri="{BB962C8B-B14F-4D97-AF65-F5344CB8AC3E}">
        <p14:creationId xmlns:p14="http://schemas.microsoft.com/office/powerpoint/2010/main" val="406414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9</a:t>
            </a:fld>
            <a:endParaRPr lang="en-US"/>
          </a:p>
        </p:txBody>
      </p:sp>
    </p:spTree>
    <p:extLst>
      <p:ext uri="{BB962C8B-B14F-4D97-AF65-F5344CB8AC3E}">
        <p14:creationId xmlns:p14="http://schemas.microsoft.com/office/powerpoint/2010/main" val="3167932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11</a:t>
            </a:fld>
            <a:endParaRPr lang="en-US"/>
          </a:p>
        </p:txBody>
      </p:sp>
    </p:spTree>
    <p:extLst>
      <p:ext uri="{BB962C8B-B14F-4D97-AF65-F5344CB8AC3E}">
        <p14:creationId xmlns:p14="http://schemas.microsoft.com/office/powerpoint/2010/main" val="3565010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17</a:t>
            </a:fld>
            <a:endParaRPr lang="en-US"/>
          </a:p>
        </p:txBody>
      </p:sp>
    </p:spTree>
    <p:extLst>
      <p:ext uri="{BB962C8B-B14F-4D97-AF65-F5344CB8AC3E}">
        <p14:creationId xmlns:p14="http://schemas.microsoft.com/office/powerpoint/2010/main" val="3053636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20</a:t>
            </a:fld>
            <a:endParaRPr lang="en-US"/>
          </a:p>
        </p:txBody>
      </p:sp>
    </p:spTree>
    <p:extLst>
      <p:ext uri="{BB962C8B-B14F-4D97-AF65-F5344CB8AC3E}">
        <p14:creationId xmlns:p14="http://schemas.microsoft.com/office/powerpoint/2010/main" val="2140255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22</a:t>
            </a:fld>
            <a:endParaRPr lang="en-US"/>
          </a:p>
        </p:txBody>
      </p:sp>
    </p:spTree>
    <p:extLst>
      <p:ext uri="{BB962C8B-B14F-4D97-AF65-F5344CB8AC3E}">
        <p14:creationId xmlns:p14="http://schemas.microsoft.com/office/powerpoint/2010/main" val="2705736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23</a:t>
            </a:fld>
            <a:endParaRPr lang="en-US"/>
          </a:p>
        </p:txBody>
      </p:sp>
    </p:spTree>
    <p:extLst>
      <p:ext uri="{BB962C8B-B14F-4D97-AF65-F5344CB8AC3E}">
        <p14:creationId xmlns:p14="http://schemas.microsoft.com/office/powerpoint/2010/main" val="3920178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FC370-EBB8-4B14-92AB-A9DEC6431733}" type="slidenum">
              <a:rPr lang="en-US" smtClean="0"/>
              <a:t>25</a:t>
            </a:fld>
            <a:endParaRPr lang="en-US"/>
          </a:p>
        </p:txBody>
      </p:sp>
    </p:spTree>
    <p:extLst>
      <p:ext uri="{BB962C8B-B14F-4D97-AF65-F5344CB8AC3E}">
        <p14:creationId xmlns:p14="http://schemas.microsoft.com/office/powerpoint/2010/main" val="416405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5C9C9B-F318-489D-A1CC-60FB7D3B3E96}"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A4E7-4D6A-4F3B-BB15-4E8B9140F599}" type="slidenum">
              <a:rPr lang="en-US" smtClean="0"/>
              <a:t>‹#›</a:t>
            </a:fld>
            <a:endParaRPr lang="en-US"/>
          </a:p>
        </p:txBody>
      </p:sp>
    </p:spTree>
    <p:extLst>
      <p:ext uri="{BB962C8B-B14F-4D97-AF65-F5344CB8AC3E}">
        <p14:creationId xmlns:p14="http://schemas.microsoft.com/office/powerpoint/2010/main" val="3398935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5C9C9B-F318-489D-A1CC-60FB7D3B3E96}"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A4E7-4D6A-4F3B-BB15-4E8B9140F599}" type="slidenum">
              <a:rPr lang="en-US" smtClean="0"/>
              <a:t>‹#›</a:t>
            </a:fld>
            <a:endParaRPr lang="en-US"/>
          </a:p>
        </p:txBody>
      </p:sp>
    </p:spTree>
    <p:extLst>
      <p:ext uri="{BB962C8B-B14F-4D97-AF65-F5344CB8AC3E}">
        <p14:creationId xmlns:p14="http://schemas.microsoft.com/office/powerpoint/2010/main" val="147914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5C9C9B-F318-489D-A1CC-60FB7D3B3E96}"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A4E7-4D6A-4F3B-BB15-4E8B9140F599}" type="slidenum">
              <a:rPr lang="en-US" smtClean="0"/>
              <a:t>‹#›</a:t>
            </a:fld>
            <a:endParaRPr lang="en-US"/>
          </a:p>
        </p:txBody>
      </p:sp>
    </p:spTree>
    <p:extLst>
      <p:ext uri="{BB962C8B-B14F-4D97-AF65-F5344CB8AC3E}">
        <p14:creationId xmlns:p14="http://schemas.microsoft.com/office/powerpoint/2010/main" val="1822419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5C9C9B-F318-489D-A1CC-60FB7D3B3E96}"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A4E7-4D6A-4F3B-BB15-4E8B9140F599}" type="slidenum">
              <a:rPr lang="en-US" smtClean="0"/>
              <a:t>‹#›</a:t>
            </a:fld>
            <a:endParaRPr lang="en-US"/>
          </a:p>
        </p:txBody>
      </p:sp>
    </p:spTree>
    <p:extLst>
      <p:ext uri="{BB962C8B-B14F-4D97-AF65-F5344CB8AC3E}">
        <p14:creationId xmlns:p14="http://schemas.microsoft.com/office/powerpoint/2010/main" val="42246192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5C9C9B-F318-489D-A1CC-60FB7D3B3E96}"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A4E7-4D6A-4F3B-BB15-4E8B9140F599}" type="slidenum">
              <a:rPr lang="en-US" smtClean="0"/>
              <a:t>‹#›</a:t>
            </a:fld>
            <a:endParaRPr lang="en-US"/>
          </a:p>
        </p:txBody>
      </p:sp>
    </p:spTree>
    <p:extLst>
      <p:ext uri="{BB962C8B-B14F-4D97-AF65-F5344CB8AC3E}">
        <p14:creationId xmlns:p14="http://schemas.microsoft.com/office/powerpoint/2010/main" val="5941700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5C9C9B-F318-489D-A1CC-60FB7D3B3E96}" type="datetimeFigureOut">
              <a:rPr lang="en-US" smtClean="0"/>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5A4E7-4D6A-4F3B-BB15-4E8B9140F599}" type="slidenum">
              <a:rPr lang="en-US" smtClean="0"/>
              <a:t>‹#›</a:t>
            </a:fld>
            <a:endParaRPr lang="en-US"/>
          </a:p>
        </p:txBody>
      </p:sp>
    </p:spTree>
    <p:extLst>
      <p:ext uri="{BB962C8B-B14F-4D97-AF65-F5344CB8AC3E}">
        <p14:creationId xmlns:p14="http://schemas.microsoft.com/office/powerpoint/2010/main" val="40117086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5C9C9B-F318-489D-A1CC-60FB7D3B3E96}" type="datetimeFigureOut">
              <a:rPr lang="en-US" smtClean="0"/>
              <a:t>4/14/2024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05A4E7-4D6A-4F3B-BB15-4E8B9140F599}" type="slidenum">
              <a:rPr lang="en-US" smtClean="0"/>
              <a:t>‹#›</a:t>
            </a:fld>
            <a:endParaRPr lang="en-US"/>
          </a:p>
        </p:txBody>
      </p:sp>
    </p:spTree>
    <p:extLst>
      <p:ext uri="{BB962C8B-B14F-4D97-AF65-F5344CB8AC3E}">
        <p14:creationId xmlns:p14="http://schemas.microsoft.com/office/powerpoint/2010/main" val="2138245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5C9C9B-F318-489D-A1CC-60FB7D3B3E96}" type="datetimeFigureOut">
              <a:rPr lang="en-US" smtClean="0"/>
              <a:t>4/14/2024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05A4E7-4D6A-4F3B-BB15-4E8B9140F599}" type="slidenum">
              <a:rPr lang="en-US" smtClean="0"/>
              <a:t>‹#›</a:t>
            </a:fld>
            <a:endParaRPr lang="en-US"/>
          </a:p>
        </p:txBody>
      </p:sp>
    </p:spTree>
    <p:extLst>
      <p:ext uri="{BB962C8B-B14F-4D97-AF65-F5344CB8AC3E}">
        <p14:creationId xmlns:p14="http://schemas.microsoft.com/office/powerpoint/2010/main" val="16327771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5C9C9B-F318-489D-A1CC-60FB7D3B3E96}" type="datetimeFigureOut">
              <a:rPr lang="en-US" smtClean="0"/>
              <a:t>4/14/2024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05A4E7-4D6A-4F3B-BB15-4E8B9140F599}" type="slidenum">
              <a:rPr lang="en-US" smtClean="0"/>
              <a:t>‹#›</a:t>
            </a:fld>
            <a:endParaRPr lang="en-US"/>
          </a:p>
        </p:txBody>
      </p:sp>
    </p:spTree>
    <p:extLst>
      <p:ext uri="{BB962C8B-B14F-4D97-AF65-F5344CB8AC3E}">
        <p14:creationId xmlns:p14="http://schemas.microsoft.com/office/powerpoint/2010/main" val="36965215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5C9C9B-F318-489D-A1CC-60FB7D3B3E96}" type="datetimeFigureOut">
              <a:rPr lang="en-US" smtClean="0"/>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5A4E7-4D6A-4F3B-BB15-4E8B9140F599}" type="slidenum">
              <a:rPr lang="en-US" smtClean="0"/>
              <a:t>‹#›</a:t>
            </a:fld>
            <a:endParaRPr lang="en-US"/>
          </a:p>
        </p:txBody>
      </p:sp>
    </p:spTree>
    <p:extLst>
      <p:ext uri="{BB962C8B-B14F-4D97-AF65-F5344CB8AC3E}">
        <p14:creationId xmlns:p14="http://schemas.microsoft.com/office/powerpoint/2010/main" val="36252228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5C9C9B-F318-489D-A1CC-60FB7D3B3E96}" type="datetimeFigureOut">
              <a:rPr lang="en-US" smtClean="0"/>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5A4E7-4D6A-4F3B-BB15-4E8B9140F599}" type="slidenum">
              <a:rPr lang="en-US" smtClean="0"/>
              <a:t>‹#›</a:t>
            </a:fld>
            <a:endParaRPr lang="en-US"/>
          </a:p>
        </p:txBody>
      </p:sp>
    </p:spTree>
    <p:extLst>
      <p:ext uri="{BB962C8B-B14F-4D97-AF65-F5344CB8AC3E}">
        <p14:creationId xmlns:p14="http://schemas.microsoft.com/office/powerpoint/2010/main" val="30079784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5C9C9B-F318-489D-A1CC-60FB7D3B3E96}" type="datetimeFigureOut">
              <a:rPr lang="en-US" smtClean="0"/>
              <a:t>4/14/2024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05A4E7-4D6A-4F3B-BB15-4E8B9140F599}" type="slidenum">
              <a:rPr lang="en-US" smtClean="0"/>
              <a:t>‹#›</a:t>
            </a:fld>
            <a:endParaRPr lang="en-US"/>
          </a:p>
        </p:txBody>
      </p:sp>
    </p:spTree>
    <p:extLst>
      <p:ext uri="{BB962C8B-B14F-4D97-AF65-F5344CB8AC3E}">
        <p14:creationId xmlns:p14="http://schemas.microsoft.com/office/powerpoint/2010/main" val="1081790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C00000"/>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mic Sans MS" panose="030F0702030302020204" pitchFamily="66"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mic Sans MS" panose="030F0702030302020204" pitchFamily="66"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mic Sans MS" panose="030F0702030302020204" pitchFamily="66"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ircuitdigest.com/microcontroller-projects/interfacing-ir-sensor-module-with-arduino"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howtomechatronics.com/tutorials/arduino/ultrasonic-sensor-hc-sr04/"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abdelrahman-ezz-16653a1a0/"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t.me/aBadr2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docs.arduino.cc/learn/communication/uar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abadr99/Arduino_AZEX_2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arduinogetstarted.com/tutorials/arduino-lcd-i2c"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Arduino Workshop ‘24</a:t>
            </a:r>
            <a:endParaRPr lang="en-US" dirty="0"/>
          </a:p>
        </p:txBody>
      </p:sp>
      <p:sp>
        <p:nvSpPr>
          <p:cNvPr id="3" name="Subtitle 2"/>
          <p:cNvSpPr>
            <a:spLocks noGrp="1"/>
          </p:cNvSpPr>
          <p:nvPr>
            <p:ph type="subTitle" idx="1"/>
          </p:nvPr>
        </p:nvSpPr>
        <p:spPr/>
        <p:txBody>
          <a:bodyPr/>
          <a:lstStyle/>
          <a:p>
            <a:r>
              <a:rPr lang="en-GB" dirty="0" smtClean="0"/>
              <a:t>By/ Abdelrahman Badr</a:t>
            </a:r>
            <a:endParaRPr lang="en-US" dirty="0"/>
          </a:p>
        </p:txBody>
      </p:sp>
    </p:spTree>
    <p:extLst>
      <p:ext uri="{BB962C8B-B14F-4D97-AF65-F5344CB8AC3E}">
        <p14:creationId xmlns:p14="http://schemas.microsoft.com/office/powerpoint/2010/main" val="716275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Interface With Digital Devices (HW side) </a:t>
            </a:r>
            <a:endParaRPr lang="en-US" dirty="0"/>
          </a:p>
        </p:txBody>
      </p:sp>
      <p:sp>
        <p:nvSpPr>
          <p:cNvPr id="3" name="Content Placeholder 2"/>
          <p:cNvSpPr>
            <a:spLocks noGrp="1"/>
          </p:cNvSpPr>
          <p:nvPr>
            <p:ph idx="1"/>
          </p:nvPr>
        </p:nvSpPr>
        <p:spPr/>
        <p:txBody>
          <a:bodyPr/>
          <a:lstStyle/>
          <a:p>
            <a:pPr marL="514350" indent="-514350">
              <a:buAutoNum type="arabicParenR"/>
            </a:pPr>
            <a:r>
              <a:rPr lang="en-GB" dirty="0" smtClean="0"/>
              <a:t>Determine the type of connected device (in this case will be digital)</a:t>
            </a:r>
          </a:p>
          <a:p>
            <a:pPr marL="514350" indent="-514350">
              <a:buAutoNum type="arabicParenR"/>
            </a:pPr>
            <a:r>
              <a:rPr lang="en-GB" dirty="0" smtClean="0"/>
              <a:t>Determine the pins that should be connected to the device</a:t>
            </a:r>
          </a:p>
          <a:p>
            <a:pPr marL="514350" indent="-514350">
              <a:buAutoNum type="arabicParenR"/>
            </a:pPr>
            <a:endParaRPr lang="en-US" dirty="0"/>
          </a:p>
        </p:txBody>
      </p:sp>
    </p:spTree>
    <p:extLst>
      <p:ext uri="{BB962C8B-B14F-4D97-AF65-F5344CB8AC3E}">
        <p14:creationId xmlns:p14="http://schemas.microsoft.com/office/powerpoint/2010/main" val="2729653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Interface With Digital Devices (SW side) </a:t>
            </a:r>
            <a:endParaRPr lang="en-US" dirty="0"/>
          </a:p>
        </p:txBody>
      </p:sp>
      <p:sp>
        <p:nvSpPr>
          <p:cNvPr id="3" name="Content Placeholder 2"/>
          <p:cNvSpPr>
            <a:spLocks noGrp="1"/>
          </p:cNvSpPr>
          <p:nvPr>
            <p:ph idx="1"/>
          </p:nvPr>
        </p:nvSpPr>
        <p:spPr/>
        <p:txBody>
          <a:bodyPr/>
          <a:lstStyle/>
          <a:p>
            <a:r>
              <a:rPr lang="en-GB" dirty="0" smtClean="0"/>
              <a:t>Can you remember the layout of Arduino IDE ?!</a:t>
            </a:r>
            <a:endParaRPr lang="en-US" dirty="0"/>
          </a:p>
        </p:txBody>
      </p:sp>
    </p:spTree>
    <p:extLst>
      <p:ext uri="{BB962C8B-B14F-4D97-AF65-F5344CB8AC3E}">
        <p14:creationId xmlns:p14="http://schemas.microsoft.com/office/powerpoint/2010/main" val="10325362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Arduino IDE layout</a:t>
            </a:r>
            <a:endParaRPr lang="en-US" dirty="0"/>
          </a:p>
        </p:txBody>
      </p:sp>
      <p:pic>
        <p:nvPicPr>
          <p:cNvPr id="4" name="Picture 3"/>
          <p:cNvPicPr>
            <a:picLocks noChangeAspect="1"/>
          </p:cNvPicPr>
          <p:nvPr/>
        </p:nvPicPr>
        <p:blipFill>
          <a:blip r:embed="rId2"/>
          <a:stretch>
            <a:fillRect/>
          </a:stretch>
        </p:blipFill>
        <p:spPr>
          <a:xfrm>
            <a:off x="2886075" y="1460937"/>
            <a:ext cx="6419850" cy="4740165"/>
          </a:xfrm>
          <a:prstGeom prst="rect">
            <a:avLst/>
          </a:prstGeom>
        </p:spPr>
      </p:pic>
    </p:spTree>
    <p:extLst>
      <p:ext uri="{BB962C8B-B14F-4D97-AF65-F5344CB8AC3E}">
        <p14:creationId xmlns:p14="http://schemas.microsoft.com/office/powerpoint/2010/main" val="614176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Interface With Digital Devices (SW side) </a:t>
            </a:r>
            <a:endParaRPr lang="en-US" dirty="0"/>
          </a:p>
        </p:txBody>
      </p:sp>
      <p:sp>
        <p:nvSpPr>
          <p:cNvPr id="3" name="Content Placeholder 2"/>
          <p:cNvSpPr>
            <a:spLocks noGrp="1"/>
          </p:cNvSpPr>
          <p:nvPr>
            <p:ph idx="1"/>
          </p:nvPr>
        </p:nvSpPr>
        <p:spPr/>
        <p:txBody>
          <a:bodyPr/>
          <a:lstStyle/>
          <a:p>
            <a:pPr marL="514350" indent="-514350">
              <a:buAutoNum type="arabicParenR"/>
            </a:pPr>
            <a:r>
              <a:rPr lang="en-GB" dirty="0" smtClean="0"/>
              <a:t>Set-up the device pins by setting the pins as digital input or output pins</a:t>
            </a:r>
          </a:p>
          <a:p>
            <a:pPr marL="971550" lvl="1" indent="-514350">
              <a:buAutoNum type="arabicParenR"/>
            </a:pPr>
            <a:r>
              <a:rPr lang="en-GB" dirty="0" smtClean="0"/>
              <a:t>Digital Input: </a:t>
            </a:r>
            <a:r>
              <a:rPr lang="en-GB" dirty="0" err="1" smtClean="0"/>
              <a:t>pinMode</a:t>
            </a:r>
            <a:r>
              <a:rPr lang="en-GB" dirty="0" smtClean="0"/>
              <a:t>(</a:t>
            </a:r>
            <a:r>
              <a:rPr lang="en-GB" dirty="0" err="1" smtClean="0"/>
              <a:t>pinNumber</a:t>
            </a:r>
            <a:r>
              <a:rPr lang="en-GB" dirty="0" smtClean="0"/>
              <a:t>, INPUT);</a:t>
            </a:r>
          </a:p>
          <a:p>
            <a:pPr marL="971550" lvl="1" indent="-514350">
              <a:buFont typeface="Arial" panose="020B0604020202020204" pitchFamily="34" charset="0"/>
              <a:buAutoNum type="arabicParenR"/>
            </a:pPr>
            <a:r>
              <a:rPr lang="en-GB" dirty="0" smtClean="0"/>
              <a:t>Digital Input: </a:t>
            </a:r>
            <a:r>
              <a:rPr lang="en-GB" dirty="0" err="1" smtClean="0"/>
              <a:t>pinMode</a:t>
            </a:r>
            <a:r>
              <a:rPr lang="en-GB" dirty="0" smtClean="0"/>
              <a:t>(</a:t>
            </a:r>
            <a:r>
              <a:rPr lang="en-GB" dirty="0" err="1" smtClean="0"/>
              <a:t>pinNumber</a:t>
            </a:r>
            <a:r>
              <a:rPr lang="en-GB" dirty="0" smtClean="0"/>
              <a:t>, OUTPUT);</a:t>
            </a:r>
          </a:p>
          <a:p>
            <a:pPr marL="514350" indent="-514350">
              <a:buAutoNum type="arabicParenR"/>
            </a:pPr>
            <a:r>
              <a:rPr lang="en-GB" dirty="0" smtClean="0"/>
              <a:t>Deal with pins according to the project</a:t>
            </a:r>
          </a:p>
          <a:p>
            <a:pPr marL="971550" lvl="1" indent="-514350">
              <a:buAutoNum type="arabicParenR"/>
            </a:pPr>
            <a:r>
              <a:rPr lang="en-GB" dirty="0" smtClean="0"/>
              <a:t>Digital Input: Read incoming </a:t>
            </a:r>
            <a:r>
              <a:rPr lang="en-GB" dirty="0"/>
              <a:t>v</a:t>
            </a:r>
            <a:r>
              <a:rPr lang="en-GB" dirty="0" smtClean="0"/>
              <a:t>alue to the pin</a:t>
            </a:r>
          </a:p>
          <a:p>
            <a:pPr marL="1428750" lvl="2" indent="-514350">
              <a:buFont typeface="Arial" panose="020B0604020202020204" pitchFamily="34" charset="0"/>
              <a:buAutoNum type="arabicParenR"/>
            </a:pPr>
            <a:r>
              <a:rPr lang="en-GB" dirty="0" err="1" smtClean="0"/>
              <a:t>int</a:t>
            </a:r>
            <a:r>
              <a:rPr lang="en-GB" dirty="0" smtClean="0"/>
              <a:t> x = </a:t>
            </a:r>
            <a:r>
              <a:rPr lang="en-GB" dirty="0" err="1" smtClean="0"/>
              <a:t>digitalRead</a:t>
            </a:r>
            <a:r>
              <a:rPr lang="en-GB" dirty="0" smtClean="0"/>
              <a:t>(</a:t>
            </a:r>
            <a:r>
              <a:rPr lang="en-GB" dirty="0" err="1" smtClean="0"/>
              <a:t>pinNumber</a:t>
            </a:r>
            <a:r>
              <a:rPr lang="en-GB" dirty="0" smtClean="0"/>
              <a:t>);   (NOTE: X will be either zero or one) </a:t>
            </a:r>
          </a:p>
          <a:p>
            <a:pPr marL="971550" lvl="1" indent="-514350">
              <a:buAutoNum type="arabicParenR"/>
            </a:pPr>
            <a:r>
              <a:rPr lang="en-GB" dirty="0" smtClean="0"/>
              <a:t>Digital Output</a:t>
            </a:r>
          </a:p>
          <a:p>
            <a:pPr marL="1428750" lvl="2" indent="-514350">
              <a:buAutoNum type="arabicParenR"/>
            </a:pPr>
            <a:r>
              <a:rPr lang="en-GB" dirty="0" smtClean="0"/>
              <a:t>Output zero: </a:t>
            </a:r>
            <a:r>
              <a:rPr lang="en-GB" dirty="0" err="1" smtClean="0"/>
              <a:t>digitalWrite</a:t>
            </a:r>
            <a:r>
              <a:rPr lang="en-GB" dirty="0" smtClean="0"/>
              <a:t>(</a:t>
            </a:r>
            <a:r>
              <a:rPr lang="en-GB" dirty="0" err="1" smtClean="0"/>
              <a:t>pinNumber</a:t>
            </a:r>
            <a:r>
              <a:rPr lang="en-GB" dirty="0" smtClean="0"/>
              <a:t>, LOW);</a:t>
            </a:r>
          </a:p>
          <a:p>
            <a:pPr marL="1428750" lvl="2" indent="-514350">
              <a:buAutoNum type="arabicParenR"/>
            </a:pPr>
            <a:r>
              <a:rPr lang="en-GB" dirty="0" smtClean="0"/>
              <a:t>Output 5V: </a:t>
            </a:r>
            <a:r>
              <a:rPr lang="en-GB" dirty="0" err="1" smtClean="0"/>
              <a:t>digitalWrite</a:t>
            </a:r>
            <a:r>
              <a:rPr lang="en-GB" dirty="0" smtClean="0"/>
              <a:t>(</a:t>
            </a:r>
            <a:r>
              <a:rPr lang="en-GB" dirty="0" err="1" smtClean="0"/>
              <a:t>pinNumber</a:t>
            </a:r>
            <a:r>
              <a:rPr lang="en-GB" dirty="0" smtClean="0"/>
              <a:t>, HIGH);</a:t>
            </a:r>
          </a:p>
        </p:txBody>
      </p:sp>
    </p:spTree>
    <p:extLst>
      <p:ext uri="{BB962C8B-B14F-4D97-AF65-F5344CB8AC3E}">
        <p14:creationId xmlns:p14="http://schemas.microsoft.com/office/powerpoint/2010/main" val="28394006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Example1: Control LED with Push-Button</a:t>
            </a:r>
            <a:endParaRPr lang="en-US" dirty="0"/>
          </a:p>
        </p:txBody>
      </p:sp>
      <p:pic>
        <p:nvPicPr>
          <p:cNvPr id="4" name="Picture 3"/>
          <p:cNvPicPr>
            <a:picLocks noChangeAspect="1"/>
          </p:cNvPicPr>
          <p:nvPr/>
        </p:nvPicPr>
        <p:blipFill rotWithShape="1">
          <a:blip r:embed="rId2"/>
          <a:srcRect l="51897" t="18197" r="5000" b="2379"/>
          <a:stretch/>
        </p:blipFill>
        <p:spPr>
          <a:xfrm>
            <a:off x="504497" y="1786758"/>
            <a:ext cx="5255172" cy="3860019"/>
          </a:xfrm>
          <a:prstGeom prst="rect">
            <a:avLst/>
          </a:prstGeom>
        </p:spPr>
      </p:pic>
      <p:pic>
        <p:nvPicPr>
          <p:cNvPr id="6" name="Picture 5"/>
          <p:cNvPicPr>
            <a:picLocks noChangeAspect="1"/>
          </p:cNvPicPr>
          <p:nvPr/>
        </p:nvPicPr>
        <p:blipFill>
          <a:blip r:embed="rId3"/>
          <a:stretch>
            <a:fillRect/>
          </a:stretch>
        </p:blipFill>
        <p:spPr>
          <a:xfrm>
            <a:off x="5917980" y="1786758"/>
            <a:ext cx="5286048" cy="4099035"/>
          </a:xfrm>
          <a:prstGeom prst="rect">
            <a:avLst/>
          </a:prstGeom>
        </p:spPr>
      </p:pic>
    </p:spTree>
    <p:extLst>
      <p:ext uri="{BB962C8B-B14F-4D97-AF65-F5344CB8AC3E}">
        <p14:creationId xmlns:p14="http://schemas.microsoft.com/office/powerpoint/2010/main" val="3657850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a:t>
            </a:r>
            <a:endParaRPr lang="en-US" dirty="0"/>
          </a:p>
        </p:txBody>
      </p:sp>
      <p:sp>
        <p:nvSpPr>
          <p:cNvPr id="3" name="Content Placeholder 2"/>
          <p:cNvSpPr>
            <a:spLocks noGrp="1"/>
          </p:cNvSpPr>
          <p:nvPr>
            <p:ph idx="1"/>
          </p:nvPr>
        </p:nvSpPr>
        <p:spPr/>
        <p:txBody>
          <a:bodyPr>
            <a:normAutofit lnSpcReduction="10000"/>
          </a:bodyPr>
          <a:lstStyle/>
          <a:p>
            <a:r>
              <a:rPr lang="en-US" dirty="0" smtClean="0">
                <a:hlinkClick r:id="rId2"/>
              </a:rPr>
              <a:t>https://circuitdigest.com/microcontroller-projects/interfacing-ir-sensor-module-with-arduino</a:t>
            </a:r>
            <a:endParaRPr lang="en-US" dirty="0" smtClean="0"/>
          </a:p>
          <a:p>
            <a:r>
              <a:rPr lang="en-US" dirty="0"/>
              <a:t>An </a:t>
            </a:r>
            <a:r>
              <a:rPr lang="en-US" b="1" dirty="0"/>
              <a:t>infrared proximity sensor or IR Sensor</a:t>
            </a:r>
            <a:r>
              <a:rPr lang="en-US" dirty="0"/>
              <a:t> is an electronic device that emits infrared lights to sense some aspect of the surroundings and can be employed to detect the motion of an object. As this is a passive sensor, it can only measure infrared radiation. This sensor is very common in the electronic industry and if you’ve ever tried to design an obstacle avoidance robot or any other proximity detection-based system, chances are you already know about this module, and if you don’t, then follow this article as here we will discuss everything about it</a:t>
            </a:r>
            <a:r>
              <a:rPr lang="en-US" dirty="0" smtClean="0"/>
              <a:t>.</a:t>
            </a:r>
          </a:p>
          <a:p>
            <a:endParaRPr lang="en-US" dirty="0"/>
          </a:p>
        </p:txBody>
      </p:sp>
    </p:spTree>
    <p:extLst>
      <p:ext uri="{BB962C8B-B14F-4D97-AF65-F5344CB8AC3E}">
        <p14:creationId xmlns:p14="http://schemas.microsoft.com/office/powerpoint/2010/main" val="1614143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descr="IR Sensor Module Pinou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7632" y="1825625"/>
            <a:ext cx="675673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1888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0503"/>
          </a:xfrm>
        </p:spPr>
        <p:txBody>
          <a:bodyPr/>
          <a:lstStyle/>
          <a:p>
            <a:r>
              <a:rPr lang="en-US" dirty="0" smtClean="0"/>
              <a:t>IR</a:t>
            </a:r>
            <a:endParaRPr lang="en-US" dirty="0"/>
          </a:p>
        </p:txBody>
      </p:sp>
      <p:sp>
        <p:nvSpPr>
          <p:cNvPr id="3" name="Content Placeholder 2"/>
          <p:cNvSpPr>
            <a:spLocks noGrp="1"/>
          </p:cNvSpPr>
          <p:nvPr>
            <p:ph idx="1"/>
          </p:nvPr>
        </p:nvSpPr>
        <p:spPr>
          <a:xfrm>
            <a:off x="838200" y="1030014"/>
            <a:ext cx="5814848" cy="5644055"/>
          </a:xfrm>
        </p:spPr>
        <p:txBody>
          <a:bodyPr>
            <a:normAutofit fontScale="62500" lnSpcReduction="20000"/>
          </a:bodyPr>
          <a:lstStyle/>
          <a:p>
            <a:r>
              <a:rPr lang="en-US" dirty="0"/>
              <a:t>The </a:t>
            </a:r>
            <a:r>
              <a:rPr lang="en-US" b="1" dirty="0"/>
              <a:t>working of the IR sensor module</a:t>
            </a:r>
            <a:r>
              <a:rPr lang="en-US" dirty="0"/>
              <a:t> is very simple, it consists of two main components: the first is the IR transmitter section and the second is the IR receiver section. In the transmitter section, </a:t>
            </a:r>
            <a:r>
              <a:rPr lang="en-US" b="1" dirty="0"/>
              <a:t>IR led</a:t>
            </a:r>
            <a:r>
              <a:rPr lang="en-US" dirty="0"/>
              <a:t> is used and in the receiver section, a </a:t>
            </a:r>
            <a:r>
              <a:rPr lang="en-US" b="1" dirty="0"/>
              <a:t>photodiode</a:t>
            </a:r>
            <a:r>
              <a:rPr lang="en-US" dirty="0"/>
              <a:t> is used to receive infrared signal and after some signal processing and conditioning, you will get the output</a:t>
            </a:r>
            <a:r>
              <a:rPr lang="en-US" dirty="0" smtClean="0"/>
              <a:t>.</a:t>
            </a:r>
          </a:p>
          <a:p>
            <a:r>
              <a:rPr lang="en-US" dirty="0"/>
              <a:t>An IR proximity sensor works by applying a voltage to the onboard </a:t>
            </a:r>
            <a:r>
              <a:rPr lang="en-US" b="1" dirty="0"/>
              <a:t>Infrared Light Emitting Diode</a:t>
            </a:r>
            <a:r>
              <a:rPr lang="en-US" dirty="0"/>
              <a:t> which in turn emits infrared light. This light propagates through the air and hits an object, after that </a:t>
            </a:r>
            <a:r>
              <a:rPr lang="en-US" dirty="0" smtClean="0"/>
              <a:t>the </a:t>
            </a:r>
            <a:r>
              <a:rPr lang="en-US" dirty="0"/>
              <a:t>light gets reflected in the photodiode sensor. If the object is close, the reflected light will be stronger, if the object is far away, the reflected light will be weaker. If you look closely toward the module. When the sensor becomes active it sends a corresponding </a:t>
            </a:r>
            <a:r>
              <a:rPr lang="en-US" b="1" dirty="0"/>
              <a:t>Low signal</a:t>
            </a:r>
            <a:r>
              <a:rPr lang="en-US" dirty="0"/>
              <a:t> through the output pin that can be sensed by an Arduino or any kind of microcontroller to execute a particular task. The one cool thing about this module is that it has two onboard LEDs built-in, one of which lights on when power is available and another one turns on when the circuit gets triggered.</a:t>
            </a:r>
          </a:p>
        </p:txBody>
      </p:sp>
      <p:pic>
        <p:nvPicPr>
          <p:cNvPr id="5" name="Picture 4"/>
          <p:cNvPicPr>
            <a:picLocks noChangeAspect="1"/>
          </p:cNvPicPr>
          <p:nvPr/>
        </p:nvPicPr>
        <p:blipFill>
          <a:blip r:embed="rId3"/>
          <a:stretch>
            <a:fillRect/>
          </a:stretch>
        </p:blipFill>
        <p:spPr>
          <a:xfrm>
            <a:off x="6747641" y="797419"/>
            <a:ext cx="5444359" cy="3091411"/>
          </a:xfrm>
          <a:prstGeom prst="rect">
            <a:avLst/>
          </a:prstGeom>
        </p:spPr>
      </p:pic>
      <p:pic>
        <p:nvPicPr>
          <p:cNvPr id="6" name="Picture 5"/>
          <p:cNvPicPr>
            <a:picLocks noChangeAspect="1"/>
          </p:cNvPicPr>
          <p:nvPr/>
        </p:nvPicPr>
        <p:blipFill rotWithShape="1">
          <a:blip r:embed="rId4"/>
          <a:srcRect t="12324"/>
          <a:stretch/>
        </p:blipFill>
        <p:spPr>
          <a:xfrm>
            <a:off x="6831724" y="4120056"/>
            <a:ext cx="5360276" cy="2379876"/>
          </a:xfrm>
          <a:prstGeom prst="rect">
            <a:avLst/>
          </a:prstGeom>
        </p:spPr>
      </p:pic>
      <p:cxnSp>
        <p:nvCxnSpPr>
          <p:cNvPr id="8" name="Straight Connector 7"/>
          <p:cNvCxnSpPr/>
          <p:nvPr/>
        </p:nvCxnSpPr>
        <p:spPr>
          <a:xfrm>
            <a:off x="6653048" y="1145628"/>
            <a:ext cx="0" cy="5265682"/>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6831724" y="3972910"/>
            <a:ext cx="5108029" cy="1051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95508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Ultrasonic  </a:t>
            </a:r>
            <a:endParaRPr lang="en-US" dirty="0"/>
          </a:p>
        </p:txBody>
      </p:sp>
      <p:sp>
        <p:nvSpPr>
          <p:cNvPr id="3" name="Content Placeholder 2"/>
          <p:cNvSpPr>
            <a:spLocks noGrp="1"/>
          </p:cNvSpPr>
          <p:nvPr>
            <p:ph idx="1"/>
          </p:nvPr>
        </p:nvSpPr>
        <p:spPr>
          <a:xfrm>
            <a:off x="932793" y="1385887"/>
            <a:ext cx="10515600" cy="1504457"/>
          </a:xfrm>
        </p:spPr>
        <p:txBody>
          <a:bodyPr>
            <a:normAutofit fontScale="85000" lnSpcReduction="20000"/>
          </a:bodyPr>
          <a:lstStyle/>
          <a:p>
            <a:r>
              <a:rPr lang="en-US" dirty="0" smtClean="0">
                <a:hlinkClick r:id="rId2"/>
              </a:rPr>
              <a:t>https://howtomechatronics.com/tutorials/arduino/ultrasonic-sensor-hc-sr04/</a:t>
            </a:r>
            <a:endParaRPr lang="en-US" dirty="0" smtClean="0"/>
          </a:p>
          <a:p>
            <a:r>
              <a:rPr lang="en-US" dirty="0" smtClean="0"/>
              <a:t>The </a:t>
            </a:r>
            <a:r>
              <a:rPr lang="en-US" dirty="0"/>
              <a:t>HC-SR04 is an affordable and easy to use </a:t>
            </a:r>
            <a:r>
              <a:rPr lang="en-US" b="1" i="1" u="sng" dirty="0"/>
              <a:t>distance measuring </a:t>
            </a:r>
            <a:r>
              <a:rPr lang="en-US" dirty="0"/>
              <a:t>sensor </a:t>
            </a:r>
            <a:r>
              <a:rPr lang="en-US" b="1" i="1" u="sng" dirty="0"/>
              <a:t>which has a range from 2cm to 400cm </a:t>
            </a:r>
            <a:r>
              <a:rPr lang="en-US" dirty="0"/>
              <a:t>(about an inch to 13 feet).</a:t>
            </a:r>
          </a:p>
        </p:txBody>
      </p:sp>
      <p:pic>
        <p:nvPicPr>
          <p:cNvPr id="5" name="Picture 4"/>
          <p:cNvPicPr>
            <a:picLocks noChangeAspect="1"/>
          </p:cNvPicPr>
          <p:nvPr/>
        </p:nvPicPr>
        <p:blipFill>
          <a:blip r:embed="rId3"/>
          <a:stretch>
            <a:fillRect/>
          </a:stretch>
        </p:blipFill>
        <p:spPr>
          <a:xfrm>
            <a:off x="2301765" y="3005959"/>
            <a:ext cx="7315200" cy="3415862"/>
          </a:xfrm>
          <a:prstGeom prst="rect">
            <a:avLst/>
          </a:prstGeom>
        </p:spPr>
      </p:pic>
    </p:spTree>
    <p:extLst>
      <p:ext uri="{BB962C8B-B14F-4D97-AF65-F5344CB8AC3E}">
        <p14:creationId xmlns:p14="http://schemas.microsoft.com/office/powerpoint/2010/main" val="1738375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Ultrasonic </a:t>
            </a:r>
            <a:endParaRPr lang="en-US" dirty="0"/>
          </a:p>
        </p:txBody>
      </p:sp>
      <p:sp>
        <p:nvSpPr>
          <p:cNvPr id="3" name="Content Placeholder 2"/>
          <p:cNvSpPr>
            <a:spLocks noGrp="1"/>
          </p:cNvSpPr>
          <p:nvPr>
            <p:ph idx="1"/>
          </p:nvPr>
        </p:nvSpPr>
        <p:spPr>
          <a:xfrm>
            <a:off x="838200" y="1825625"/>
            <a:ext cx="7128640" cy="4351338"/>
          </a:xfrm>
        </p:spPr>
        <p:txBody>
          <a:bodyPr/>
          <a:lstStyle/>
          <a:p>
            <a:pPr marL="0" indent="0">
              <a:buNone/>
            </a:pPr>
            <a:r>
              <a:rPr lang="en-US" dirty="0"/>
              <a:t>The sensor has 4 pins. </a:t>
            </a:r>
            <a:r>
              <a:rPr lang="en-US" b="1" i="1" dirty="0"/>
              <a:t>VCC</a:t>
            </a:r>
            <a:r>
              <a:rPr lang="en-US" dirty="0"/>
              <a:t> and </a:t>
            </a:r>
            <a:r>
              <a:rPr lang="en-US" b="1" i="1" dirty="0"/>
              <a:t>GND</a:t>
            </a:r>
            <a:r>
              <a:rPr lang="en-US" dirty="0"/>
              <a:t> go to </a:t>
            </a:r>
            <a:r>
              <a:rPr lang="en-US" b="1" i="1" dirty="0"/>
              <a:t>5V</a:t>
            </a:r>
            <a:r>
              <a:rPr lang="en-US" dirty="0"/>
              <a:t> and </a:t>
            </a:r>
            <a:r>
              <a:rPr lang="en-US" b="1" i="1" dirty="0"/>
              <a:t>GND</a:t>
            </a:r>
            <a:r>
              <a:rPr lang="en-US" dirty="0"/>
              <a:t> pins on the Arduino, and the </a:t>
            </a:r>
            <a:r>
              <a:rPr lang="en-US" b="1" i="1" dirty="0"/>
              <a:t>Trig</a:t>
            </a:r>
            <a:r>
              <a:rPr lang="en-US" dirty="0"/>
              <a:t> and </a:t>
            </a:r>
            <a:r>
              <a:rPr lang="en-US" b="1" i="1" dirty="0"/>
              <a:t>Echo </a:t>
            </a:r>
            <a:r>
              <a:rPr lang="en-US" dirty="0"/>
              <a:t>go to any digital Arduino pin. Using the </a:t>
            </a:r>
            <a:r>
              <a:rPr lang="en-US" b="1" i="1" dirty="0"/>
              <a:t>Trig </a:t>
            </a:r>
            <a:r>
              <a:rPr lang="en-US" dirty="0"/>
              <a:t>pin we send the ultrasound wave from the transmitter, and with the </a:t>
            </a:r>
            <a:r>
              <a:rPr lang="en-US" b="1" i="1" dirty="0"/>
              <a:t>Echo </a:t>
            </a:r>
            <a:r>
              <a:rPr lang="en-US" dirty="0"/>
              <a:t>pin we listen for the reflected signal.</a:t>
            </a:r>
          </a:p>
        </p:txBody>
      </p:sp>
      <p:pic>
        <p:nvPicPr>
          <p:cNvPr id="5" name="Picture 4"/>
          <p:cNvPicPr>
            <a:picLocks noChangeAspect="1"/>
          </p:cNvPicPr>
          <p:nvPr/>
        </p:nvPicPr>
        <p:blipFill>
          <a:blip r:embed="rId2"/>
          <a:stretch>
            <a:fillRect/>
          </a:stretch>
        </p:blipFill>
        <p:spPr>
          <a:xfrm>
            <a:off x="7966840" y="1690688"/>
            <a:ext cx="3993803" cy="4486275"/>
          </a:xfrm>
          <a:prstGeom prst="rect">
            <a:avLst/>
          </a:prstGeom>
        </p:spPr>
      </p:pic>
    </p:spTree>
    <p:extLst>
      <p:ext uri="{BB962C8B-B14F-4D97-AF65-F5344CB8AC3E}">
        <p14:creationId xmlns:p14="http://schemas.microsoft.com/office/powerpoint/2010/main" val="1562610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657" y="1523365"/>
            <a:ext cx="4325983" cy="1325563"/>
          </a:xfrm>
        </p:spPr>
        <p:txBody>
          <a:bodyPr/>
          <a:lstStyle/>
          <a:p>
            <a:r>
              <a:rPr lang="en-GB" b="1" dirty="0" smtClean="0"/>
              <a:t>WHO AM I ?</a:t>
            </a:r>
            <a:endParaRPr lang="en-US" b="1" dirty="0"/>
          </a:p>
        </p:txBody>
      </p:sp>
      <p:pic>
        <p:nvPicPr>
          <p:cNvPr id="5" name="Picture 4"/>
          <p:cNvPicPr>
            <a:picLocks noChangeAspect="1"/>
          </p:cNvPicPr>
          <p:nvPr/>
        </p:nvPicPr>
        <p:blipFill rotWithShape="1">
          <a:blip r:embed="rId2"/>
          <a:srcRect b="12460"/>
          <a:stretch/>
        </p:blipFill>
        <p:spPr>
          <a:xfrm>
            <a:off x="7559041" y="1822269"/>
            <a:ext cx="2940912" cy="3132908"/>
          </a:xfrm>
          <a:prstGeom prst="rect">
            <a:avLst/>
          </a:prstGeom>
        </p:spPr>
      </p:pic>
      <p:sp>
        <p:nvSpPr>
          <p:cNvPr id="6" name="Content Placeholder 2"/>
          <p:cNvSpPr>
            <a:spLocks noGrp="1"/>
          </p:cNvSpPr>
          <p:nvPr>
            <p:ph idx="1"/>
          </p:nvPr>
        </p:nvSpPr>
        <p:spPr>
          <a:xfrm>
            <a:off x="838200" y="2628355"/>
            <a:ext cx="6938554" cy="3023508"/>
          </a:xfrm>
        </p:spPr>
        <p:txBody>
          <a:bodyPr>
            <a:normAutofit/>
          </a:bodyPr>
          <a:lstStyle/>
          <a:p>
            <a:pPr marL="0" indent="0">
              <a:buNone/>
            </a:pPr>
            <a:endParaRPr lang="en-GB" dirty="0" smtClean="0">
              <a:hlinkClick r:id="rId3"/>
            </a:endParaRPr>
          </a:p>
          <a:p>
            <a:pPr marL="0" indent="0">
              <a:buNone/>
            </a:pPr>
            <a:endParaRPr lang="en-GB" dirty="0">
              <a:hlinkClick r:id="rId3"/>
            </a:endParaRPr>
          </a:p>
          <a:p>
            <a:pPr marL="0" indent="0">
              <a:buNone/>
            </a:pPr>
            <a:endParaRPr lang="en-US" dirty="0" smtClean="0">
              <a:hlinkClick r:id="rId3"/>
            </a:endParaRPr>
          </a:p>
          <a:p>
            <a:pPr marL="0" indent="0">
              <a:buNone/>
            </a:pPr>
            <a:r>
              <a:rPr lang="en-US" dirty="0" smtClean="0">
                <a:hlinkClick r:id="rId3"/>
              </a:rPr>
              <a:t>LinkedIn</a:t>
            </a:r>
            <a:r>
              <a:rPr lang="en-US" dirty="0"/>
              <a:t>	</a:t>
            </a:r>
            <a:r>
              <a:rPr lang="en-US" dirty="0" smtClean="0"/>
              <a:t>		</a:t>
            </a:r>
            <a:r>
              <a:rPr lang="en-US" dirty="0" smtClean="0">
                <a:hlinkClick r:id="rId4"/>
              </a:rPr>
              <a:t>Telegram</a:t>
            </a:r>
            <a:endParaRPr lang="en-US" dirty="0"/>
          </a:p>
        </p:txBody>
      </p:sp>
      <p:pic>
        <p:nvPicPr>
          <p:cNvPr id="9" name="Picture 8"/>
          <p:cNvPicPr>
            <a:picLocks noChangeAspect="1"/>
          </p:cNvPicPr>
          <p:nvPr/>
        </p:nvPicPr>
        <p:blipFill>
          <a:blip r:embed="rId5"/>
          <a:stretch>
            <a:fillRect/>
          </a:stretch>
        </p:blipFill>
        <p:spPr>
          <a:xfrm>
            <a:off x="4510223" y="2628355"/>
            <a:ext cx="1307919" cy="1307919"/>
          </a:xfrm>
          <a:prstGeom prst="rect">
            <a:avLst/>
          </a:prstGeom>
        </p:spPr>
      </p:pic>
      <p:pic>
        <p:nvPicPr>
          <p:cNvPr id="10" name="Picture 9"/>
          <p:cNvPicPr>
            <a:picLocks noChangeAspect="1"/>
          </p:cNvPicPr>
          <p:nvPr/>
        </p:nvPicPr>
        <p:blipFill>
          <a:blip r:embed="rId6"/>
          <a:stretch>
            <a:fillRect/>
          </a:stretch>
        </p:blipFill>
        <p:spPr>
          <a:xfrm>
            <a:off x="922087" y="2726489"/>
            <a:ext cx="1237639" cy="1279454"/>
          </a:xfrm>
          <a:prstGeom prst="rect">
            <a:avLst/>
          </a:prstGeom>
        </p:spPr>
      </p:pic>
    </p:spTree>
    <p:extLst>
      <p:ext uri="{BB962C8B-B14F-4D97-AF65-F5344CB8AC3E}">
        <p14:creationId xmlns:p14="http://schemas.microsoft.com/office/powerpoint/2010/main" val="1772365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Ultrasonic</a:t>
            </a:r>
            <a:endParaRPr lang="en-US" dirty="0"/>
          </a:p>
        </p:txBody>
      </p:sp>
      <p:sp>
        <p:nvSpPr>
          <p:cNvPr id="3" name="Content Placeholder 2"/>
          <p:cNvSpPr>
            <a:spLocks noGrp="1"/>
          </p:cNvSpPr>
          <p:nvPr>
            <p:ph idx="1"/>
          </p:nvPr>
        </p:nvSpPr>
        <p:spPr>
          <a:xfrm>
            <a:off x="838200" y="1825625"/>
            <a:ext cx="6519041" cy="4351338"/>
          </a:xfrm>
        </p:spPr>
        <p:txBody>
          <a:bodyPr>
            <a:normAutofit fontScale="77500" lnSpcReduction="20000"/>
          </a:bodyPr>
          <a:lstStyle/>
          <a:p>
            <a:r>
              <a:rPr lang="en-US" dirty="0"/>
              <a:t>It emits an ultrasound at 40 000 Hz which travels through the air and if there is an object or obstacle on its path It will bounce back to the module. Considering the travel time and the speed of the sound you can </a:t>
            </a:r>
            <a:r>
              <a:rPr lang="en-US" dirty="0" smtClean="0"/>
              <a:t>calculate the distance.</a:t>
            </a:r>
          </a:p>
          <a:p>
            <a:r>
              <a:rPr lang="en-US" b="1" i="1" dirty="0"/>
              <a:t>Distance = Speed x Time</a:t>
            </a:r>
            <a:endParaRPr lang="en-US" dirty="0"/>
          </a:p>
          <a:p>
            <a:r>
              <a:rPr lang="en-US" dirty="0"/>
              <a:t>We actually know both the speed and the time values. The time is the amount of time the Echo pin was HIGH, and the speed is the speed of sound which is 340m/s. There’s one additional step we need to do, and that’s divide the end result by 2. and that’s because we are measuring the duration the sound wave needs to travel to the object and bounce back</a:t>
            </a:r>
            <a:r>
              <a:rPr lang="en-US" dirty="0" smtClean="0"/>
              <a:t>.</a:t>
            </a:r>
            <a:r>
              <a:rPr lang="en-US" dirty="0"/>
              <a:t/>
            </a:r>
            <a:br>
              <a:rPr lang="en-US" dirty="0"/>
            </a:br>
            <a:endParaRPr lang="en-US" dirty="0"/>
          </a:p>
        </p:txBody>
      </p:sp>
      <p:pic>
        <p:nvPicPr>
          <p:cNvPr id="4" name="Picture 3"/>
          <p:cNvPicPr>
            <a:picLocks noChangeAspect="1"/>
          </p:cNvPicPr>
          <p:nvPr/>
        </p:nvPicPr>
        <p:blipFill rotWithShape="1">
          <a:blip r:embed="rId3"/>
          <a:srcRect l="4597" t="14362" r="6034" b="4700"/>
          <a:stretch/>
        </p:blipFill>
        <p:spPr>
          <a:xfrm>
            <a:off x="7493876" y="1825625"/>
            <a:ext cx="4698124" cy="4351338"/>
          </a:xfrm>
          <a:prstGeom prst="rect">
            <a:avLst/>
          </a:prstGeom>
        </p:spPr>
      </p:pic>
    </p:spTree>
    <p:extLst>
      <p:ext uri="{BB962C8B-B14F-4D97-AF65-F5344CB8AC3E}">
        <p14:creationId xmlns:p14="http://schemas.microsoft.com/office/powerpoint/2010/main" val="7468959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Ultrasonic</a:t>
            </a:r>
            <a:endParaRPr lang="en-US" dirty="0"/>
          </a:p>
        </p:txBody>
      </p:sp>
      <p:pic>
        <p:nvPicPr>
          <p:cNvPr id="6" name="Picture 5"/>
          <p:cNvPicPr>
            <a:picLocks noChangeAspect="1"/>
          </p:cNvPicPr>
          <p:nvPr/>
        </p:nvPicPr>
        <p:blipFill>
          <a:blip r:embed="rId2"/>
          <a:stretch>
            <a:fillRect/>
          </a:stretch>
        </p:blipFill>
        <p:spPr>
          <a:xfrm>
            <a:off x="1019503" y="1313794"/>
            <a:ext cx="9955924" cy="4547530"/>
          </a:xfrm>
          <a:prstGeom prst="rect">
            <a:avLst/>
          </a:prstGeom>
        </p:spPr>
      </p:pic>
    </p:spTree>
    <p:extLst>
      <p:ext uri="{BB962C8B-B14F-4D97-AF65-F5344CB8AC3E}">
        <p14:creationId xmlns:p14="http://schemas.microsoft.com/office/powerpoint/2010/main" val="6741876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Ultrasonic</a:t>
            </a:r>
            <a:endParaRPr lang="en-US" dirty="0"/>
          </a:p>
        </p:txBody>
      </p:sp>
      <p:pic>
        <p:nvPicPr>
          <p:cNvPr id="5" name="Content Placeholder 4"/>
          <p:cNvPicPr>
            <a:picLocks noGrp="1" noChangeAspect="1"/>
          </p:cNvPicPr>
          <p:nvPr>
            <p:ph idx="1"/>
          </p:nvPr>
        </p:nvPicPr>
        <p:blipFill>
          <a:blip r:embed="rId3"/>
          <a:stretch>
            <a:fillRect/>
          </a:stretch>
        </p:blipFill>
        <p:spPr>
          <a:xfrm>
            <a:off x="1145628" y="2126675"/>
            <a:ext cx="9144000" cy="3686175"/>
          </a:xfrm>
          <a:prstGeom prst="rect">
            <a:avLst/>
          </a:prstGeom>
        </p:spPr>
      </p:pic>
    </p:spTree>
    <p:extLst>
      <p:ext uri="{BB962C8B-B14F-4D97-AF65-F5344CB8AC3E}">
        <p14:creationId xmlns:p14="http://schemas.microsoft.com/office/powerpoint/2010/main" val="567707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Relay</a:t>
            </a: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838200" y="1825626"/>
            <a:ext cx="10515600" cy="4351338"/>
          </a:xfrm>
          <a:prstGeom prst="rect">
            <a:avLst/>
          </a:prstGeom>
        </p:spPr>
      </p:pic>
    </p:spTree>
    <p:extLst>
      <p:ext uri="{BB962C8B-B14F-4D97-AF65-F5344CB8AC3E}">
        <p14:creationId xmlns:p14="http://schemas.microsoft.com/office/powerpoint/2010/main" val="18825745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Relay</a:t>
            </a:r>
            <a:endParaRPr lang="en-US" dirty="0"/>
          </a:p>
        </p:txBody>
      </p:sp>
      <p:pic>
        <p:nvPicPr>
          <p:cNvPr id="13314" name="Picture 2" descr="220V safety control using relay module - General Electronics - Arduino Foru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484060"/>
            <a:ext cx="10515600" cy="3475901"/>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3"/>
          <p:cNvSpPr/>
          <p:nvPr/>
        </p:nvSpPr>
        <p:spPr>
          <a:xfrm>
            <a:off x="3510455" y="557048"/>
            <a:ext cx="5044966" cy="1408386"/>
          </a:xfrm>
          <a:prstGeom prst="cloudCallout">
            <a:avLst/>
          </a:prstGeom>
          <a:no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One of the most important applications of relay is water pump</a:t>
            </a:r>
            <a:endParaRPr lang="en-US" dirty="0">
              <a:solidFill>
                <a:schemeClr val="tx1"/>
              </a:solidFill>
            </a:endParaRPr>
          </a:p>
        </p:txBody>
      </p:sp>
    </p:spTree>
    <p:extLst>
      <p:ext uri="{BB962C8B-B14F-4D97-AF65-F5344CB8AC3E}">
        <p14:creationId xmlns:p14="http://schemas.microsoft.com/office/powerpoint/2010/main" val="12686995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 Motors</a:t>
            </a:r>
            <a:endParaRPr lang="en-US" dirty="0"/>
          </a:p>
        </p:txBody>
      </p:sp>
      <p:pic>
        <p:nvPicPr>
          <p:cNvPr id="5" name="Content Placeholder 4"/>
          <p:cNvPicPr>
            <a:picLocks noGrp="1" noChangeAspect="1"/>
          </p:cNvPicPr>
          <p:nvPr>
            <p:ph idx="1"/>
          </p:nvPr>
        </p:nvPicPr>
        <p:blipFill>
          <a:blip r:embed="rId3"/>
          <a:stretch>
            <a:fillRect/>
          </a:stretch>
        </p:blipFill>
        <p:spPr>
          <a:xfrm>
            <a:off x="1106378" y="1929935"/>
            <a:ext cx="2390775" cy="1914525"/>
          </a:xfrm>
          <a:prstGeom prst="rect">
            <a:avLst/>
          </a:prstGeom>
        </p:spPr>
      </p:pic>
      <p:pic>
        <p:nvPicPr>
          <p:cNvPr id="7" name="Picture 6"/>
          <p:cNvPicPr>
            <a:picLocks noChangeAspect="1"/>
          </p:cNvPicPr>
          <p:nvPr/>
        </p:nvPicPr>
        <p:blipFill>
          <a:blip r:embed="rId4"/>
          <a:stretch>
            <a:fillRect/>
          </a:stretch>
        </p:blipFill>
        <p:spPr>
          <a:xfrm>
            <a:off x="5381789" y="1815634"/>
            <a:ext cx="2143125" cy="2143125"/>
          </a:xfrm>
          <a:prstGeom prst="rect">
            <a:avLst/>
          </a:prstGeom>
        </p:spPr>
      </p:pic>
      <p:pic>
        <p:nvPicPr>
          <p:cNvPr id="9" name="Picture 8"/>
          <p:cNvPicPr>
            <a:picLocks noChangeAspect="1"/>
          </p:cNvPicPr>
          <p:nvPr/>
        </p:nvPicPr>
        <p:blipFill>
          <a:blip r:embed="rId5"/>
          <a:stretch>
            <a:fillRect/>
          </a:stretch>
        </p:blipFill>
        <p:spPr>
          <a:xfrm>
            <a:off x="1106378" y="4527495"/>
            <a:ext cx="2809875" cy="1628775"/>
          </a:xfrm>
          <a:prstGeom prst="rect">
            <a:avLst/>
          </a:prstGeom>
        </p:spPr>
      </p:pic>
      <p:pic>
        <p:nvPicPr>
          <p:cNvPr id="11" name="Picture 10"/>
          <p:cNvPicPr>
            <a:picLocks noChangeAspect="1"/>
          </p:cNvPicPr>
          <p:nvPr/>
        </p:nvPicPr>
        <p:blipFill>
          <a:blip r:embed="rId6"/>
          <a:stretch>
            <a:fillRect/>
          </a:stretch>
        </p:blipFill>
        <p:spPr>
          <a:xfrm>
            <a:off x="5461438" y="4222695"/>
            <a:ext cx="2362200" cy="1933575"/>
          </a:xfrm>
          <a:prstGeom prst="rect">
            <a:avLst/>
          </a:prstGeom>
        </p:spPr>
      </p:pic>
      <p:pic>
        <p:nvPicPr>
          <p:cNvPr id="14346" name="Picture 10" descr="What is a DC motor? - features and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3962" y="1989902"/>
            <a:ext cx="2362200" cy="387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9567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Motor drivers</a:t>
            </a:r>
            <a:endParaRPr lang="en-US" dirty="0"/>
          </a:p>
        </p:txBody>
      </p:sp>
      <p:sp>
        <p:nvSpPr>
          <p:cNvPr id="3" name="Content Placeholder 2"/>
          <p:cNvSpPr>
            <a:spLocks noGrp="1"/>
          </p:cNvSpPr>
          <p:nvPr>
            <p:ph idx="1"/>
          </p:nvPr>
        </p:nvSpPr>
        <p:spPr/>
        <p:txBody>
          <a:bodyPr/>
          <a:lstStyle/>
          <a:p>
            <a:pPr marL="514350" indent="-514350">
              <a:buAutoNum type="arabicParenR"/>
            </a:pPr>
            <a:r>
              <a:rPr lang="en-US" dirty="0" smtClean="0"/>
              <a:t>To avoid Arduino damage</a:t>
            </a:r>
          </a:p>
          <a:p>
            <a:pPr marL="514350" indent="-514350">
              <a:buAutoNum type="arabicParenR"/>
            </a:pPr>
            <a:r>
              <a:rPr lang="en-US" dirty="0" smtClean="0"/>
              <a:t>To control speed</a:t>
            </a:r>
          </a:p>
          <a:p>
            <a:pPr marL="514350" indent="-514350">
              <a:buAutoNum type="arabicParenR"/>
            </a:pPr>
            <a:r>
              <a:rPr lang="en-US" dirty="0" smtClean="0"/>
              <a:t>To control directions</a:t>
            </a:r>
            <a:endParaRPr lang="en-US" dirty="0"/>
          </a:p>
        </p:txBody>
      </p:sp>
    </p:spTree>
    <p:extLst>
      <p:ext uri="{BB962C8B-B14F-4D97-AF65-F5344CB8AC3E}">
        <p14:creationId xmlns:p14="http://schemas.microsoft.com/office/powerpoint/2010/main" val="6168782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 Motors (L298N Motor Driver)</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744988" y="1750930"/>
            <a:ext cx="10608812" cy="4500728"/>
          </a:xfrm>
          <a:prstGeom prst="rect">
            <a:avLst/>
          </a:prstGeom>
        </p:spPr>
      </p:pic>
    </p:spTree>
    <p:extLst>
      <p:ext uri="{BB962C8B-B14F-4D97-AF65-F5344CB8AC3E}">
        <p14:creationId xmlns:p14="http://schemas.microsoft.com/office/powerpoint/2010/main" val="25858966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 Motors (L298N Motor Driver)</a:t>
            </a:r>
            <a:endParaRPr lang="en-US" dirty="0"/>
          </a:p>
        </p:txBody>
      </p:sp>
      <p:sp>
        <p:nvSpPr>
          <p:cNvPr id="3" name="Content Placeholder 2"/>
          <p:cNvSpPr>
            <a:spLocks noGrp="1"/>
          </p:cNvSpPr>
          <p:nvPr>
            <p:ph idx="1"/>
          </p:nvPr>
        </p:nvSpPr>
        <p:spPr>
          <a:xfrm>
            <a:off x="838200" y="1825625"/>
            <a:ext cx="4301359" cy="4351338"/>
          </a:xfrm>
        </p:spPr>
        <p:txBody>
          <a:bodyPr/>
          <a:lstStyle/>
          <a:p>
            <a:r>
              <a:rPr lang="en-US" dirty="0" smtClean="0"/>
              <a:t>The L298N is a dual H-Bridge motor driver which allows speed and direction control of two DC motors at the same time. The module can drive DC motors that have voltages between 5 and 35V, with a peak current up to 2A.</a:t>
            </a:r>
          </a:p>
          <a:p>
            <a:endParaRPr lang="en-US" dirty="0"/>
          </a:p>
        </p:txBody>
      </p:sp>
      <p:pic>
        <p:nvPicPr>
          <p:cNvPr id="16388" name="Picture 4" descr="L298N Motor Driver Module Pinout, Datasheet, Features &amp; Spe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559" y="1620044"/>
            <a:ext cx="6758151"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4088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 Motors (</a:t>
            </a:r>
            <a:r>
              <a:rPr lang="en-GB" dirty="0" smtClean="0"/>
              <a:t>L293D </a:t>
            </a:r>
            <a:r>
              <a:rPr lang="en-US" dirty="0" smtClean="0"/>
              <a:t>Motor Driver)</a:t>
            </a:r>
            <a:endParaRPr lang="en-US" dirty="0"/>
          </a:p>
        </p:txBody>
      </p:sp>
      <p:pic>
        <p:nvPicPr>
          <p:cNvPr id="17410" name="Picture 2" descr="L293D motor driver with arduino - miliohm.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74771"/>
            <a:ext cx="5331372" cy="3552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257885" y="1774770"/>
            <a:ext cx="4629315" cy="3552825"/>
          </a:xfrm>
          <a:prstGeom prst="rect">
            <a:avLst/>
          </a:prstGeom>
        </p:spPr>
      </p:pic>
    </p:spTree>
    <p:extLst>
      <p:ext uri="{BB962C8B-B14F-4D97-AF65-F5344CB8AC3E}">
        <p14:creationId xmlns:p14="http://schemas.microsoft.com/office/powerpoint/2010/main" val="21820198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Workshop Plan</a:t>
            </a:r>
            <a:endParaRPr lang="en-US" dirty="0"/>
          </a:p>
        </p:txBody>
      </p:sp>
      <p:sp>
        <p:nvSpPr>
          <p:cNvPr id="3" name="Content Placeholder 2"/>
          <p:cNvSpPr>
            <a:spLocks noGrp="1"/>
          </p:cNvSpPr>
          <p:nvPr>
            <p:ph idx="1"/>
          </p:nvPr>
        </p:nvSpPr>
        <p:spPr/>
        <p:txBody>
          <a:bodyPr/>
          <a:lstStyle/>
          <a:p>
            <a:r>
              <a:rPr lang="en-US" dirty="0"/>
              <a:t>We have a hybrid schedule: three days on-site and two days online. Here's how we'll use them</a:t>
            </a:r>
            <a:r>
              <a:rPr lang="en-US" dirty="0" smtClean="0"/>
              <a:t>:</a:t>
            </a:r>
          </a:p>
          <a:p>
            <a:pPr lvl="1"/>
            <a:r>
              <a:rPr lang="en-GB" dirty="0" smtClean="0"/>
              <a:t>Day (1): Digital devices interface</a:t>
            </a:r>
          </a:p>
          <a:p>
            <a:pPr lvl="1"/>
            <a:r>
              <a:rPr lang="en-GB" dirty="0" smtClean="0"/>
              <a:t>Day (2): Analog devices interface and communication protocol</a:t>
            </a:r>
          </a:p>
          <a:p>
            <a:pPr lvl="1"/>
            <a:r>
              <a:rPr lang="en-GB" dirty="0" smtClean="0"/>
              <a:t>Day (3): How to use libraries and Q&amp;A</a:t>
            </a:r>
          </a:p>
          <a:p>
            <a:pPr lvl="1"/>
            <a:r>
              <a:rPr lang="en-GB" dirty="0" smtClean="0"/>
              <a:t>Day (4): If needed</a:t>
            </a:r>
          </a:p>
          <a:p>
            <a:pPr lvl="1"/>
            <a:r>
              <a:rPr lang="en-GB" dirty="0" smtClean="0"/>
              <a:t>Day (5): If needed</a:t>
            </a:r>
          </a:p>
          <a:p>
            <a:pPr lvl="1"/>
            <a:endParaRPr lang="en-GB" dirty="0"/>
          </a:p>
          <a:p>
            <a:pPr marL="457200" lvl="1" indent="0">
              <a:buNone/>
            </a:pPr>
            <a:endParaRPr lang="en-GB" dirty="0" smtClean="0"/>
          </a:p>
        </p:txBody>
      </p:sp>
    </p:spTree>
    <p:extLst>
      <p:ext uri="{BB962C8B-B14F-4D97-AF65-F5344CB8AC3E}">
        <p14:creationId xmlns:p14="http://schemas.microsoft.com/office/powerpoint/2010/main" val="3169951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b="1" dirty="0"/>
              <a:t> Flame </a:t>
            </a:r>
            <a:r>
              <a:rPr lang="en-US" b="1" dirty="0" smtClean="0"/>
              <a:t>Sensor</a:t>
            </a:r>
            <a:endParaRPr lang="en-US" dirty="0"/>
          </a:p>
        </p:txBody>
      </p:sp>
      <p:sp>
        <p:nvSpPr>
          <p:cNvPr id="3" name="Content Placeholder 2"/>
          <p:cNvSpPr>
            <a:spLocks noGrp="1"/>
          </p:cNvSpPr>
          <p:nvPr>
            <p:ph idx="1"/>
          </p:nvPr>
        </p:nvSpPr>
        <p:spPr>
          <a:xfrm>
            <a:off x="838200" y="1825625"/>
            <a:ext cx="5446986" cy="4351338"/>
          </a:xfrm>
        </p:spPr>
        <p:txBody>
          <a:bodyPr>
            <a:normAutofit fontScale="70000" lnSpcReduction="20000"/>
          </a:bodyPr>
          <a:lstStyle/>
          <a:p>
            <a:r>
              <a:rPr lang="en-US" dirty="0"/>
              <a:t>The damages that can be done by fire are devastating. To prevent causalities or damages, it is necessary to detect the fire, so that warnings can be provided and even automatic fire suppression systems can be activated</a:t>
            </a:r>
            <a:r>
              <a:rPr lang="en-US" dirty="0" smtClean="0"/>
              <a:t>.</a:t>
            </a:r>
          </a:p>
          <a:p>
            <a:r>
              <a:rPr lang="en-US" dirty="0"/>
              <a:t>The working of the flame sensor module is simple. The theory behind it is that a hot body will emit infrared radiation. And for a flame or fire, this radiation will be high. We will detect this IR radiation using an infrared photodiode. The conductivity of the photodiode will vary depending on the IR radiation it detects. We use an LM393 to compare this radiation and when a threshold value is reached the digital output is changed.</a:t>
            </a:r>
            <a:endParaRPr lang="en-US" dirty="0"/>
          </a:p>
        </p:txBody>
      </p:sp>
      <p:pic>
        <p:nvPicPr>
          <p:cNvPr id="5" name="Picture 2" descr="Flame Sensor Module Pinout"/>
          <p:cNvPicPr>
            <a:picLocks noChangeAspect="1" noChangeArrowheads="1"/>
          </p:cNvPicPr>
          <p:nvPr/>
        </p:nvPicPr>
        <p:blipFill rotWithShape="1">
          <a:blip r:embed="rId2">
            <a:extLst>
              <a:ext uri="{28A0092B-C50C-407E-A947-70E740481C1C}">
                <a14:useLocalDpi xmlns:a14="http://schemas.microsoft.com/office/drawing/2010/main" val="0"/>
              </a:ext>
            </a:extLst>
          </a:blip>
          <a:srcRect b="18813"/>
          <a:stretch/>
        </p:blipFill>
        <p:spPr bwMode="auto">
          <a:xfrm>
            <a:off x="6285186" y="812718"/>
            <a:ext cx="5036536" cy="21257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ravity: Arduino Analog Flame Sensor - DF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906" y="3153103"/>
            <a:ext cx="4733816" cy="274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920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Flame Sensor</a:t>
            </a:r>
            <a:endParaRPr lang="en-US" dirty="0"/>
          </a:p>
        </p:txBody>
      </p:sp>
      <p:pic>
        <p:nvPicPr>
          <p:cNvPr id="2050" name="Picture 2" descr="Arduino Flame Sensor Circuit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21079"/>
            <a:ext cx="714375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952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025055" cy="1325563"/>
          </a:xfrm>
        </p:spPr>
        <p:txBody>
          <a:bodyPr/>
          <a:lstStyle/>
          <a:p>
            <a:r>
              <a:rPr lang="en-US" dirty="0" smtClean="0"/>
              <a:t>Analog signals</a:t>
            </a:r>
            <a:endParaRPr lang="en-US" dirty="0"/>
          </a:p>
        </p:txBody>
      </p:sp>
      <p:sp>
        <p:nvSpPr>
          <p:cNvPr id="3" name="Content Placeholder 2"/>
          <p:cNvSpPr>
            <a:spLocks noGrp="1"/>
          </p:cNvSpPr>
          <p:nvPr>
            <p:ph idx="1"/>
          </p:nvPr>
        </p:nvSpPr>
        <p:spPr>
          <a:xfrm>
            <a:off x="333704" y="1690688"/>
            <a:ext cx="8452944" cy="4351338"/>
          </a:xfrm>
        </p:spPr>
        <p:txBody>
          <a:bodyPr>
            <a:normAutofit fontScale="92500"/>
          </a:bodyPr>
          <a:lstStyle/>
          <a:p>
            <a:r>
              <a:rPr lang="en-US" dirty="0" smtClean="0"/>
              <a:t>Arduino can’t deal with analog signals directly so he has to convert the analog signal to digital signal in case of input and convert digital signal to analog signal in case of output.</a:t>
            </a:r>
          </a:p>
          <a:p>
            <a:r>
              <a:rPr lang="en-US" dirty="0" smtClean="0"/>
              <a:t>Converting from analog signal to digital signal is done by using ADC (Analog to Digital Converter)</a:t>
            </a:r>
          </a:p>
          <a:p>
            <a:r>
              <a:rPr lang="en-US" dirty="0" smtClean="0"/>
              <a:t>Converting from digital signal to analog signal is done by using PWM (Pulse Width Modulation)</a:t>
            </a:r>
          </a:p>
          <a:p>
            <a:r>
              <a:rPr lang="en-US" dirty="0" smtClean="0"/>
              <a:t>ADC Pins (Analog input) =&gt; A0 : A5</a:t>
            </a:r>
          </a:p>
          <a:p>
            <a:r>
              <a:rPr lang="en-US" dirty="0" smtClean="0"/>
              <a:t>PWM Pins (Analog output) =&gt; any pin has ‘~’ symbol</a:t>
            </a:r>
          </a:p>
          <a:p>
            <a:pPr marL="0" indent="0">
              <a:buNone/>
            </a:pPr>
            <a:endParaRPr lang="en-US" dirty="0"/>
          </a:p>
        </p:txBody>
      </p:sp>
      <p:grpSp>
        <p:nvGrpSpPr>
          <p:cNvPr id="22" name="Group 21"/>
          <p:cNvGrpSpPr/>
          <p:nvPr/>
        </p:nvGrpSpPr>
        <p:grpSpPr>
          <a:xfrm>
            <a:off x="8737526" y="1397876"/>
            <a:ext cx="3496516" cy="1292772"/>
            <a:chOff x="8737526" y="1397876"/>
            <a:chExt cx="3496516" cy="1292772"/>
          </a:xfrm>
        </p:grpSpPr>
        <p:sp>
          <p:nvSpPr>
            <p:cNvPr id="8" name="TextBox 7"/>
            <p:cNvSpPr txBox="1"/>
            <p:nvPr/>
          </p:nvSpPr>
          <p:spPr>
            <a:xfrm>
              <a:off x="10174014" y="2017986"/>
              <a:ext cx="620110" cy="369332"/>
            </a:xfrm>
            <a:prstGeom prst="rect">
              <a:avLst/>
            </a:prstGeom>
            <a:noFill/>
          </p:spPr>
          <p:txBody>
            <a:bodyPr wrap="square" rtlCol="0">
              <a:spAutoFit/>
            </a:bodyPr>
            <a:lstStyle/>
            <a:p>
              <a:r>
                <a:rPr lang="en-US" dirty="0" smtClean="0"/>
                <a:t>ADC</a:t>
              </a:r>
              <a:endParaRPr lang="en-US" dirty="0"/>
            </a:p>
          </p:txBody>
        </p:sp>
        <p:grpSp>
          <p:nvGrpSpPr>
            <p:cNvPr id="14" name="Group 13"/>
            <p:cNvGrpSpPr/>
            <p:nvPr/>
          </p:nvGrpSpPr>
          <p:grpSpPr>
            <a:xfrm>
              <a:off x="8737526" y="1397876"/>
              <a:ext cx="3496516" cy="1292772"/>
              <a:chOff x="8737526" y="1397876"/>
              <a:chExt cx="3496516" cy="1292772"/>
            </a:xfrm>
          </p:grpSpPr>
          <p:grpSp>
            <p:nvGrpSpPr>
              <p:cNvPr id="10" name="Group 9"/>
              <p:cNvGrpSpPr/>
              <p:nvPr/>
            </p:nvGrpSpPr>
            <p:grpSpPr>
              <a:xfrm>
                <a:off x="9038897" y="1690688"/>
                <a:ext cx="2963916" cy="999960"/>
                <a:chOff x="9038897" y="1690688"/>
                <a:chExt cx="2963916" cy="999960"/>
              </a:xfrm>
            </p:grpSpPr>
            <p:sp>
              <p:nvSpPr>
                <p:cNvPr id="4" name="Rectangle 3"/>
                <p:cNvSpPr/>
                <p:nvPr/>
              </p:nvSpPr>
              <p:spPr>
                <a:xfrm>
                  <a:off x="9837683" y="1690688"/>
                  <a:ext cx="1345324" cy="9999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endCxn id="4" idx="1"/>
                </p:cNvCxnSpPr>
                <p:nvPr/>
              </p:nvCxnSpPr>
              <p:spPr>
                <a:xfrm flipV="1">
                  <a:off x="9038897" y="2190668"/>
                  <a:ext cx="798786" cy="5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1204027" y="2196662"/>
                  <a:ext cx="798786" cy="5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rotWithShape="1">
              <a:blip r:embed="rId2"/>
              <a:srcRect t="57249" r="76383"/>
              <a:stretch/>
            </p:blipFill>
            <p:spPr>
              <a:xfrm>
                <a:off x="8737526" y="1397876"/>
                <a:ext cx="931991" cy="620110"/>
              </a:xfrm>
              <a:prstGeom prst="rect">
                <a:avLst/>
              </a:prstGeom>
            </p:spPr>
          </p:pic>
          <p:pic>
            <p:nvPicPr>
              <p:cNvPr id="13" name="Picture 12"/>
              <p:cNvPicPr>
                <a:picLocks noChangeAspect="1"/>
              </p:cNvPicPr>
              <p:nvPr/>
            </p:nvPicPr>
            <p:blipFill rotWithShape="1">
              <a:blip r:embed="rId2"/>
              <a:srcRect t="12910" r="74711" b="53397"/>
              <a:stretch/>
            </p:blipFill>
            <p:spPr>
              <a:xfrm>
                <a:off x="11252736" y="1450414"/>
                <a:ext cx="981306" cy="480548"/>
              </a:xfrm>
              <a:prstGeom prst="rect">
                <a:avLst/>
              </a:prstGeom>
            </p:spPr>
          </p:pic>
        </p:grpSp>
      </p:grpSp>
      <p:grpSp>
        <p:nvGrpSpPr>
          <p:cNvPr id="15" name="Group 14"/>
          <p:cNvGrpSpPr/>
          <p:nvPr/>
        </p:nvGrpSpPr>
        <p:grpSpPr>
          <a:xfrm>
            <a:off x="8712868" y="3556302"/>
            <a:ext cx="3471859" cy="1258695"/>
            <a:chOff x="8754910" y="1431953"/>
            <a:chExt cx="3471859" cy="1258695"/>
          </a:xfrm>
        </p:grpSpPr>
        <p:grpSp>
          <p:nvGrpSpPr>
            <p:cNvPr id="16" name="Group 15"/>
            <p:cNvGrpSpPr/>
            <p:nvPr/>
          </p:nvGrpSpPr>
          <p:grpSpPr>
            <a:xfrm>
              <a:off x="9038897" y="1690688"/>
              <a:ext cx="2963916" cy="999960"/>
              <a:chOff x="9038897" y="1690688"/>
              <a:chExt cx="2963916" cy="999960"/>
            </a:xfrm>
          </p:grpSpPr>
          <p:sp>
            <p:nvSpPr>
              <p:cNvPr id="19" name="Rectangle 18"/>
              <p:cNvSpPr/>
              <p:nvPr/>
            </p:nvSpPr>
            <p:spPr>
              <a:xfrm>
                <a:off x="9837683" y="1690688"/>
                <a:ext cx="1345324" cy="9999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endCxn id="19" idx="1"/>
              </p:cNvCxnSpPr>
              <p:nvPr/>
            </p:nvCxnSpPr>
            <p:spPr>
              <a:xfrm flipV="1">
                <a:off x="9038897" y="2190668"/>
                <a:ext cx="798786" cy="5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1204027" y="2196662"/>
                <a:ext cx="798786" cy="5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rotWithShape="1">
            <a:blip r:embed="rId2"/>
            <a:srcRect t="57249" r="76383"/>
            <a:stretch/>
          </p:blipFill>
          <p:spPr>
            <a:xfrm>
              <a:off x="11294778" y="1431953"/>
              <a:ext cx="931991" cy="620110"/>
            </a:xfrm>
            <a:prstGeom prst="rect">
              <a:avLst/>
            </a:prstGeom>
          </p:spPr>
        </p:pic>
        <p:pic>
          <p:nvPicPr>
            <p:cNvPr id="18" name="Picture 17"/>
            <p:cNvPicPr>
              <a:picLocks noChangeAspect="1"/>
            </p:cNvPicPr>
            <p:nvPr/>
          </p:nvPicPr>
          <p:blipFill rotWithShape="1">
            <a:blip r:embed="rId2"/>
            <a:srcRect t="12910" r="74711" b="53397"/>
            <a:stretch/>
          </p:blipFill>
          <p:spPr>
            <a:xfrm>
              <a:off x="8754910" y="1460130"/>
              <a:ext cx="981306" cy="480548"/>
            </a:xfrm>
            <a:prstGeom prst="rect">
              <a:avLst/>
            </a:prstGeom>
          </p:spPr>
        </p:pic>
      </p:grpSp>
      <p:sp>
        <p:nvSpPr>
          <p:cNvPr id="23" name="TextBox 22"/>
          <p:cNvSpPr txBox="1"/>
          <p:nvPr/>
        </p:nvSpPr>
        <p:spPr>
          <a:xfrm>
            <a:off x="10116206" y="4124357"/>
            <a:ext cx="804042" cy="369332"/>
          </a:xfrm>
          <a:prstGeom prst="rect">
            <a:avLst/>
          </a:prstGeom>
          <a:noFill/>
        </p:spPr>
        <p:txBody>
          <a:bodyPr wrap="square" rtlCol="0">
            <a:spAutoFit/>
          </a:bodyPr>
          <a:lstStyle/>
          <a:p>
            <a:r>
              <a:rPr lang="en-US" dirty="0" smtClean="0"/>
              <a:t>PWM</a:t>
            </a:r>
            <a:endParaRPr lang="en-US" dirty="0"/>
          </a:p>
        </p:txBody>
      </p:sp>
    </p:spTree>
    <p:extLst>
      <p:ext uri="{BB962C8B-B14F-4D97-AF65-F5344CB8AC3E}">
        <p14:creationId xmlns:p14="http://schemas.microsoft.com/office/powerpoint/2010/main" val="2580129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Signals Calculations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228334"/>
              </a:xfrm>
            </p:spPr>
            <p:txBody>
              <a:bodyPr>
                <a:normAutofit fontScale="77500" lnSpcReduction="20000"/>
              </a:bodyPr>
              <a:lstStyle/>
              <a:p>
                <a:r>
                  <a:rPr lang="en-US" dirty="0" smtClean="0"/>
                  <a:t>Relation between analog signals (volts) and digital signals</a:t>
                </a:r>
              </a:p>
              <a:p>
                <a:pPr marL="0" indent="0">
                  <a:buNone/>
                </a:pPr>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𝑚𝑎𝑥</m:t>
                          </m:r>
                        </m:sub>
                      </m:sSub>
                    </m:oMath>
                  </m:oMathPara>
                </a14:m>
                <a:endParaRPr lang="en-US" b="0" dirty="0" smtClean="0"/>
              </a:p>
              <a:p>
                <a:pPr marL="0" indent="0">
                  <a:buNone/>
                </a:pPr>
                <a:endParaRPr lang="en-US" b="0"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𝐷</m:t>
                      </m:r>
                    </m:oMath>
                  </m:oMathPara>
                </a14:m>
                <a:endParaRPr lang="en-US" b="0" dirty="0" smtClean="0"/>
              </a:p>
              <a:p>
                <a:pPr marL="0" indent="0">
                  <a:buNone/>
                </a:pPr>
                <a:endParaRPr lang="en-US" b="0"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𝑚𝑎𝑥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𝑎𝑟𝑑𝑢𝑖𝑛𝑜</m:t>
                          </m:r>
                        </m:e>
                      </m:d>
                    </m:oMath>
                  </m:oMathPara>
                </a14:m>
                <a:endParaRPr lang="en-US" b="0" dirty="0" smtClean="0"/>
              </a:p>
              <a:p>
                <a:pPr marL="0" indent="0">
                  <a:buNone/>
                </a:pPr>
                <a:endParaRPr lang="en-US" b="0"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sup>
                      </m:sSup>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h</m:t>
                          </m:r>
                          <m:r>
                            <a:rPr lang="en-US" b="0" i="1" smtClean="0">
                              <a:latin typeface="Cambria Math" panose="02040503050406030204" pitchFamily="18" charset="0"/>
                            </a:rPr>
                            <m:t>𝑒𝑟𝑒</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𝐴𝐷𝐶</m:t>
                          </m:r>
                          <m:r>
                            <a:rPr lang="en-US" b="0" i="1" smtClean="0">
                              <a:latin typeface="Cambria Math" panose="02040503050406030204" pitchFamily="18" charset="0"/>
                            </a:rPr>
                            <m:t> </m:t>
                          </m:r>
                          <m:r>
                            <a:rPr lang="en-US" b="0" i="1" smtClean="0">
                              <a:latin typeface="Cambria Math" panose="02040503050406030204" pitchFamily="18" charset="0"/>
                            </a:rPr>
                            <m:t>𝑏𝑖𝑡𝑠</m:t>
                          </m:r>
                        </m:e>
                      </m:d>
                    </m:oMath>
                  </m:oMathPara>
                </a14:m>
                <a:endParaRPr lang="en-US" b="0" dirty="0" smtClean="0"/>
              </a:p>
              <a:p>
                <a:pPr marL="0" indent="0">
                  <a:buNone/>
                </a:pPr>
                <a:endParaRPr lang="en-US" b="0"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𝑎𝑑𝑐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𝐴𝑟𝑑𝑢𝑖𝑛𝑜</m:t>
                          </m:r>
                          <m:r>
                            <a:rPr lang="en-US" b="0" i="1" smtClean="0">
                              <a:latin typeface="Cambria Math" panose="02040503050406030204" pitchFamily="18" charset="0"/>
                            </a:rPr>
                            <m:t> </m:t>
                          </m:r>
                          <m:r>
                            <a:rPr lang="en-US" b="0" i="1" smtClean="0">
                              <a:latin typeface="Cambria Math" panose="02040503050406030204" pitchFamily="18" charset="0"/>
                            </a:rPr>
                            <m:t>𝑈𝑛𝑜</m:t>
                          </m:r>
                        </m:e>
                      </m:d>
                      <m:r>
                        <a:rPr lang="en-US" b="0" i="1" smtClean="0">
                          <a:latin typeface="Cambria Math" panose="02040503050406030204" pitchFamily="18" charset="0"/>
                        </a:rPr>
                        <m:t>=</m:t>
                      </m:r>
                      <m:r>
                        <a:rPr lang="en-US" b="0" i="1" smtClean="0">
                          <a:latin typeface="Cambria Math" panose="02040503050406030204" pitchFamily="18" charset="0"/>
                        </a:rPr>
                        <m:t>10</m:t>
                      </m:r>
                    </m:oMath>
                  </m:oMathPara>
                </a14:m>
                <a:endParaRPr lang="en-US" b="0"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𝑝𝑤𝑚</m:t>
                          </m:r>
                        </m:sub>
                      </m:sSub>
                      <m:d>
                        <m:dPr>
                          <m:ctrlPr>
                            <a:rPr lang="en-US" i="1">
                              <a:latin typeface="Cambria Math" panose="02040503050406030204" pitchFamily="18" charset="0"/>
                            </a:rPr>
                          </m:ctrlPr>
                        </m:dPr>
                        <m:e>
                          <m:r>
                            <a:rPr lang="en-US" i="1">
                              <a:latin typeface="Cambria Math" panose="02040503050406030204" pitchFamily="18" charset="0"/>
                            </a:rPr>
                            <m:t>𝐴𝑟𝑑𝑢𝑖𝑛𝑜</m:t>
                          </m:r>
                          <m:r>
                            <a:rPr lang="en-US" i="1">
                              <a:latin typeface="Cambria Math" panose="02040503050406030204" pitchFamily="18" charset="0"/>
                            </a:rPr>
                            <m:t> </m:t>
                          </m:r>
                          <m:r>
                            <a:rPr lang="en-US" i="1">
                              <a:latin typeface="Cambria Math" panose="02040503050406030204" pitchFamily="18" charset="0"/>
                            </a:rPr>
                            <m:t>𝑈𝑛𝑜</m:t>
                          </m:r>
                        </m:e>
                      </m:d>
                      <m:r>
                        <a:rPr lang="en-US" i="1">
                          <a:latin typeface="Cambria Math" panose="02040503050406030204" pitchFamily="18" charset="0"/>
                        </a:rPr>
                        <m:t>=</m:t>
                      </m:r>
                      <m:r>
                        <a:rPr lang="en-US" b="0" i="1" smtClean="0">
                          <a:latin typeface="Cambria Math" panose="02040503050406030204" pitchFamily="18" charset="0"/>
                        </a:rPr>
                        <m:t>8</m:t>
                      </m:r>
                    </m:oMath>
                  </m:oMathPara>
                </a14:m>
                <a:endParaRPr lang="en-US" b="0" dirty="0" smtClean="0"/>
              </a:p>
              <a:p>
                <a:pPr marL="0" indent="0">
                  <a:buNone/>
                </a:pPr>
                <a:endParaRPr lang="en-US" b="0" dirty="0" smtClean="0"/>
              </a:p>
              <a:p>
                <a:pPr marL="0" indent="0">
                  <a:buNone/>
                </a:pPr>
                <a:endParaRPr lang="en-US" b="0" dirty="0" smtClean="0"/>
              </a:p>
              <a:p>
                <a:pPr marL="0" indent="0">
                  <a:buNone/>
                </a:pPr>
                <a:endParaRPr lang="en-US" b="0" dirty="0" smtClean="0"/>
              </a:p>
              <a:p>
                <a:pPr marL="0" indent="0">
                  <a:buNone/>
                </a:pPr>
                <a:endParaRPr lang="en-US" b="0" dirty="0" smtClean="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228334"/>
              </a:xfrm>
              <a:blipFill rotWithShape="0">
                <a:blip r:embed="rId2"/>
                <a:stretch>
                  <a:fillRect l="-696" t="-3026"/>
                </a:stretch>
              </a:blipFill>
            </p:spPr>
            <p:txBody>
              <a:bodyPr/>
              <a:lstStyle/>
              <a:p>
                <a:r>
                  <a:rPr lang="en-US">
                    <a:noFill/>
                  </a:rPr>
                  <a:t> </a:t>
                </a:r>
              </a:p>
            </p:txBody>
          </p:sp>
        </mc:Fallback>
      </mc:AlternateContent>
      <p:sp>
        <p:nvSpPr>
          <p:cNvPr id="5" name="Rectangle 4"/>
          <p:cNvSpPr/>
          <p:nvPr/>
        </p:nvSpPr>
        <p:spPr>
          <a:xfrm>
            <a:off x="4466897" y="4992414"/>
            <a:ext cx="3279227" cy="882869"/>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48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Find the digital value for 3volt</a:t>
            </a:r>
            <a:endParaRPr lang="en-US" dirty="0"/>
          </a:p>
        </p:txBody>
      </p:sp>
    </p:spTree>
    <p:extLst>
      <p:ext uri="{BB962C8B-B14F-4D97-AF65-F5344CB8AC3E}">
        <p14:creationId xmlns:p14="http://schemas.microsoft.com/office/powerpoint/2010/main" val="2023632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726382" cy="1325563"/>
          </a:xfrm>
        </p:spPr>
        <p:txBody>
          <a:bodyPr/>
          <a:lstStyle/>
          <a:p>
            <a:r>
              <a:rPr lang="en-US" dirty="0" smtClean="0"/>
              <a:t>Temperature Sensor (LM35)</a:t>
            </a:r>
            <a:endParaRPr lang="en-US" dirty="0"/>
          </a:p>
        </p:txBody>
      </p:sp>
      <p:sp>
        <p:nvSpPr>
          <p:cNvPr id="3" name="Content Placeholder 2"/>
          <p:cNvSpPr>
            <a:spLocks noGrp="1"/>
          </p:cNvSpPr>
          <p:nvPr>
            <p:ph idx="1"/>
          </p:nvPr>
        </p:nvSpPr>
        <p:spPr>
          <a:xfrm>
            <a:off x="838200" y="1825625"/>
            <a:ext cx="6855372" cy="4351338"/>
          </a:xfrm>
        </p:spPr>
        <p:txBody>
          <a:bodyPr/>
          <a:lstStyle/>
          <a:p>
            <a:r>
              <a:rPr lang="en-US" dirty="0"/>
              <a:t>LM35 is three terminal linear temperature sensor from National semiconductors. It can measure temperature from -55 degree Celsius to +150 degree Celsius. The voltage output of the LM35 increases 10mV per degree Celsius rise in temperature.</a:t>
            </a:r>
            <a:endParaRPr lang="en-US" dirty="0"/>
          </a:p>
        </p:txBody>
      </p:sp>
      <p:pic>
        <p:nvPicPr>
          <p:cNvPr id="3074" name="Picture 2" descr="Arduino Temperature Sensor Using LM35"/>
          <p:cNvPicPr>
            <a:picLocks noChangeAspect="1" noChangeArrowheads="1"/>
          </p:cNvPicPr>
          <p:nvPr/>
        </p:nvPicPr>
        <p:blipFill rotWithShape="1">
          <a:blip r:embed="rId2">
            <a:extLst>
              <a:ext uri="{28A0092B-C50C-407E-A947-70E740481C1C}">
                <a14:useLocalDpi xmlns:a14="http://schemas.microsoft.com/office/drawing/2010/main" val="0"/>
              </a:ext>
            </a:extLst>
          </a:blip>
          <a:srcRect l="7547" t="13658" r="4398" b="13397"/>
          <a:stretch/>
        </p:blipFill>
        <p:spPr bwMode="auto">
          <a:xfrm>
            <a:off x="7914290" y="1292773"/>
            <a:ext cx="4056383" cy="22597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ardware Required and Circuit Diagram"/>
          <p:cNvPicPr>
            <a:picLocks noChangeAspect="1" noChangeArrowheads="1"/>
          </p:cNvPicPr>
          <p:nvPr/>
        </p:nvPicPr>
        <p:blipFill rotWithShape="1">
          <a:blip r:embed="rId3">
            <a:extLst>
              <a:ext uri="{28A0092B-C50C-407E-A947-70E740481C1C}">
                <a14:useLocalDpi xmlns:a14="http://schemas.microsoft.com/office/drawing/2010/main" val="0"/>
              </a:ext>
            </a:extLst>
          </a:blip>
          <a:srcRect l="4070" t="5149" r="37938" b="47586"/>
          <a:stretch/>
        </p:blipFill>
        <p:spPr bwMode="auto">
          <a:xfrm>
            <a:off x="7822790" y="4087608"/>
            <a:ext cx="4147883" cy="225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646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Sensor (LM35)</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r>
                        <a:rPr lang="en-US" b="0" i="1" smtClean="0">
                          <a:latin typeface="Cambria Math" panose="02040503050406030204" pitchFamily="18" charset="0"/>
                        </a:rPr>
                        <m:t>𝑚𝑉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𝑜</m:t>
                          </m:r>
                        </m:sup>
                      </m:sSup>
                      <m:r>
                        <a:rPr lang="en-US" b="0" i="1" smtClean="0">
                          <a:latin typeface="Cambria Math" panose="02040503050406030204" pitchFamily="18" charset="0"/>
                        </a:rPr>
                        <m:t>𝐶</m:t>
                      </m:r>
                    </m:oMath>
                  </m:oMathPara>
                </a14:m>
                <a:endParaRPr lang="en-US" b="0"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b="0" dirty="0" smtClean="0"/>
              </a:p>
              <a:p>
                <a:pPr marL="0" indent="0">
                  <a:buNone/>
                </a:pPr>
                <a:r>
                  <a:rPr lang="en-US" dirty="0" smtClean="0"/>
                  <a:t>Recall </a:t>
                </a:r>
                <a:r>
                  <a:rPr lang="en-US" dirty="0" smtClean="0">
                    <a:hlinkClick r:id="rId2" action="ppaction://hlinksldjump"/>
                  </a:rPr>
                  <a:t>Analog Signals Calculations</a:t>
                </a:r>
                <a:endParaRPr lang="en-US" dirty="0" smtClean="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2294338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Sensor (LM35)</a:t>
            </a:r>
          </a:p>
        </p:txBody>
      </p:sp>
      <p:sp>
        <p:nvSpPr>
          <p:cNvPr id="3" name="Content Placeholder 2"/>
          <p:cNvSpPr>
            <a:spLocks noGrp="1"/>
          </p:cNvSpPr>
          <p:nvPr>
            <p:ph idx="1"/>
          </p:nvPr>
        </p:nvSpPr>
        <p:spPr>
          <a:xfrm>
            <a:off x="838200" y="1825625"/>
            <a:ext cx="10515600" cy="1665720"/>
          </a:xfrm>
        </p:spPr>
        <p:txBody>
          <a:bodyPr/>
          <a:lstStyle/>
          <a:p>
            <a:pPr marL="514350" indent="-514350">
              <a:buAutoNum type="arabicParenR"/>
            </a:pPr>
            <a:r>
              <a:rPr lang="en-US" dirty="0" smtClean="0"/>
              <a:t>Read analog value </a:t>
            </a:r>
          </a:p>
          <a:p>
            <a:pPr marL="514350" indent="-514350">
              <a:buAutoNum type="arabicParenR"/>
            </a:pPr>
            <a:r>
              <a:rPr lang="en-US" dirty="0" smtClean="0"/>
              <a:t>Convert analog value to volt</a:t>
            </a:r>
          </a:p>
          <a:p>
            <a:pPr marL="514350" indent="-514350">
              <a:buAutoNum type="arabicParenR"/>
            </a:pPr>
            <a:r>
              <a:rPr lang="en-US" dirty="0" smtClean="0"/>
              <a:t>Convert volt to temperature either in C or F</a:t>
            </a:r>
            <a:endParaRPr lang="en-US" dirty="0"/>
          </a:p>
        </p:txBody>
      </p:sp>
    </p:spTree>
    <p:extLst>
      <p:ext uri="{BB962C8B-B14F-4D97-AF65-F5344CB8AC3E}">
        <p14:creationId xmlns:p14="http://schemas.microsoft.com/office/powerpoint/2010/main" val="2190062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 </a:t>
            </a:r>
            <a:endParaRPr lang="en-US" dirty="0"/>
          </a:p>
        </p:txBody>
      </p:sp>
      <p:sp>
        <p:nvSpPr>
          <p:cNvPr id="3" name="Content Placeholder 2"/>
          <p:cNvSpPr>
            <a:spLocks noGrp="1"/>
          </p:cNvSpPr>
          <p:nvPr>
            <p:ph idx="1"/>
          </p:nvPr>
        </p:nvSpPr>
        <p:spPr/>
        <p:txBody>
          <a:bodyPr/>
          <a:lstStyle/>
          <a:p>
            <a:r>
              <a:rPr lang="en-US" dirty="0" smtClean="0"/>
              <a:t>How can devices communicate with each other</a:t>
            </a:r>
            <a:endParaRPr lang="en-US" dirty="0"/>
          </a:p>
        </p:txBody>
      </p:sp>
      <p:pic>
        <p:nvPicPr>
          <p:cNvPr id="4100" name="Picture 4" descr="The Power Of Communication: Why You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6" y="2594263"/>
            <a:ext cx="9019309" cy="3405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00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UART </a:t>
            </a:r>
            <a:endParaRPr lang="en-US" dirty="0"/>
          </a:p>
        </p:txBody>
      </p:sp>
      <p:sp>
        <p:nvSpPr>
          <p:cNvPr id="3" name="Content Placeholder 2"/>
          <p:cNvSpPr>
            <a:spLocks noGrp="1"/>
          </p:cNvSpPr>
          <p:nvPr>
            <p:ph idx="1"/>
          </p:nvPr>
        </p:nvSpPr>
        <p:spPr/>
        <p:txBody>
          <a:bodyPr/>
          <a:lstStyle/>
          <a:p>
            <a:r>
              <a:rPr lang="en-US" dirty="0"/>
              <a:t>UART is one of the most used device-to-device (serial) communication protocols. It’s the protocol used by Arduino boards to communicate with the computer. It allows an asynchronous serial communication in which the data format and transmission speed are </a:t>
            </a:r>
            <a:r>
              <a:rPr lang="en-US" dirty="0" smtClean="0"/>
              <a:t>configurable.</a:t>
            </a:r>
          </a:p>
          <a:p>
            <a:r>
              <a:rPr lang="en-US" dirty="0"/>
              <a:t>With the Serial class, you can send / receive data to and from your computer over USB, or to a device connected via the Arduino's RX/TX pins</a:t>
            </a:r>
            <a:r>
              <a:rPr lang="en-US" dirty="0" smtClean="0"/>
              <a:t>.</a:t>
            </a:r>
          </a:p>
          <a:p>
            <a:endParaRPr lang="en-US" dirty="0"/>
          </a:p>
        </p:txBody>
      </p:sp>
      <p:sp>
        <p:nvSpPr>
          <p:cNvPr id="7" name="TextBox 6"/>
          <p:cNvSpPr txBox="1"/>
          <p:nvPr/>
        </p:nvSpPr>
        <p:spPr>
          <a:xfrm>
            <a:off x="3335483" y="365125"/>
            <a:ext cx="5081154" cy="646331"/>
          </a:xfrm>
          <a:prstGeom prst="rect">
            <a:avLst/>
          </a:prstGeom>
          <a:noFill/>
          <a:ln w="12700">
            <a:solidFill>
              <a:schemeClr val="tx1"/>
            </a:solidFill>
          </a:ln>
        </p:spPr>
        <p:txBody>
          <a:bodyPr wrap="square" rtlCol="0">
            <a:spAutoFit/>
          </a:bodyPr>
          <a:lstStyle/>
          <a:p>
            <a:r>
              <a:rPr lang="en-US" b="1" u="sng" dirty="0" smtClean="0"/>
              <a:t>For more information visit:</a:t>
            </a:r>
          </a:p>
          <a:p>
            <a:r>
              <a:rPr lang="en-US" dirty="0">
                <a:hlinkClick r:id="rId2"/>
              </a:rPr>
              <a:t>https://docs.arduino.cc/learn/communication/uart</a:t>
            </a:r>
            <a:r>
              <a:rPr lang="en-US" dirty="0" smtClean="0">
                <a:hlinkClick r:id="rId2"/>
              </a:rPr>
              <a:t>/</a:t>
            </a:r>
            <a:endParaRPr lang="en-US" dirty="0" smtClean="0"/>
          </a:p>
        </p:txBody>
      </p:sp>
    </p:spTree>
    <p:extLst>
      <p:ext uri="{BB962C8B-B14F-4D97-AF65-F5344CB8AC3E}">
        <p14:creationId xmlns:p14="http://schemas.microsoft.com/office/powerpoint/2010/main" val="689354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115" y="826679"/>
            <a:ext cx="4386943" cy="1325563"/>
          </a:xfrm>
        </p:spPr>
        <p:txBody>
          <a:bodyPr/>
          <a:lstStyle/>
          <a:p>
            <a:r>
              <a:rPr lang="en-GB" dirty="0" smtClean="0"/>
              <a:t>Workshop system </a:t>
            </a:r>
            <a:endParaRPr lang="en-US" dirty="0"/>
          </a:p>
        </p:txBody>
      </p:sp>
      <p:pic>
        <p:nvPicPr>
          <p:cNvPr id="4" name="Content Placeholder 3"/>
          <p:cNvPicPr>
            <a:picLocks noGrp="1" noChangeAspect="1"/>
          </p:cNvPicPr>
          <p:nvPr>
            <p:ph idx="1"/>
          </p:nvPr>
        </p:nvPicPr>
        <p:blipFill>
          <a:blip r:embed="rId3"/>
          <a:stretch>
            <a:fillRect/>
          </a:stretch>
        </p:blipFill>
        <p:spPr>
          <a:xfrm>
            <a:off x="6400800" y="1690688"/>
            <a:ext cx="5627098" cy="3403804"/>
          </a:xfrm>
          <a:prstGeom prst="rect">
            <a:avLst/>
          </a:prstGeom>
        </p:spPr>
      </p:pic>
      <p:sp>
        <p:nvSpPr>
          <p:cNvPr id="5" name="Content Placeholder 2"/>
          <p:cNvSpPr txBox="1">
            <a:spLocks/>
          </p:cNvSpPr>
          <p:nvPr/>
        </p:nvSpPr>
        <p:spPr>
          <a:xfrm>
            <a:off x="838200" y="2086882"/>
            <a:ext cx="5336177" cy="30076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Basically, all examples will be from your projects</a:t>
            </a:r>
          </a:p>
          <a:p>
            <a:r>
              <a:rPr lang="en-GB" dirty="0" smtClean="0"/>
              <a:t>All data of workshop will be here: </a:t>
            </a:r>
            <a:r>
              <a:rPr lang="en-GB" dirty="0" smtClean="0">
                <a:hlinkClick r:id="rId4"/>
              </a:rPr>
              <a:t>https://</a:t>
            </a:r>
            <a:r>
              <a:rPr lang="en-GB" dirty="0" smtClean="0">
                <a:hlinkClick r:id="rId4"/>
              </a:rPr>
              <a:t>github.com/abadr99/Arduino_AZEX_24</a:t>
            </a:r>
            <a:endParaRPr lang="en-GB" dirty="0" smtClean="0"/>
          </a:p>
          <a:p>
            <a:r>
              <a:rPr lang="en-GB" dirty="0" smtClean="0"/>
              <a:t>All mentioned examples are from your projects !</a:t>
            </a:r>
            <a:endParaRPr lang="en-GB" dirty="0" smtClean="0"/>
          </a:p>
        </p:txBody>
      </p:sp>
    </p:spTree>
    <p:extLst>
      <p:ext uri="{BB962C8B-B14F-4D97-AF65-F5344CB8AC3E}">
        <p14:creationId xmlns:p14="http://schemas.microsoft.com/office/powerpoint/2010/main" val="26514744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UART </a:t>
            </a:r>
            <a:r>
              <a:rPr lang="en-US" b="1" dirty="0" smtClean="0"/>
              <a:t>Messages</a:t>
            </a:r>
            <a:endParaRPr lang="en-US" dirty="0"/>
          </a:p>
        </p:txBody>
      </p:sp>
      <p:sp>
        <p:nvSpPr>
          <p:cNvPr id="3" name="Content Placeholder 2"/>
          <p:cNvSpPr>
            <a:spLocks noGrp="1"/>
          </p:cNvSpPr>
          <p:nvPr>
            <p:ph idx="1"/>
          </p:nvPr>
        </p:nvSpPr>
        <p:spPr/>
        <p:txBody>
          <a:bodyPr/>
          <a:lstStyle/>
          <a:p>
            <a:r>
              <a:rPr lang="en-US" dirty="0"/>
              <a:t>In UART communication, each data frame is encapsulated by start and stop bits. These bits serve a vital role in establishing the boundaries of data transmission and ensuring synchronization between the sender and receiver.</a:t>
            </a:r>
            <a:endParaRPr lang="en-US" dirty="0"/>
          </a:p>
        </p:txBody>
      </p:sp>
      <p:pic>
        <p:nvPicPr>
          <p:cNvPr id="7" name="Picture 6"/>
          <p:cNvPicPr>
            <a:picLocks noChangeAspect="1"/>
          </p:cNvPicPr>
          <p:nvPr/>
        </p:nvPicPr>
        <p:blipFill>
          <a:blip r:embed="rId2"/>
          <a:stretch>
            <a:fillRect/>
          </a:stretch>
        </p:blipFill>
        <p:spPr>
          <a:xfrm>
            <a:off x="1264228" y="3618779"/>
            <a:ext cx="9895608" cy="2558184"/>
          </a:xfrm>
          <a:prstGeom prst="rect">
            <a:avLst/>
          </a:prstGeom>
        </p:spPr>
      </p:pic>
    </p:spTree>
    <p:extLst>
      <p:ext uri="{BB962C8B-B14F-4D97-AF65-F5344CB8AC3E}">
        <p14:creationId xmlns:p14="http://schemas.microsoft.com/office/powerpoint/2010/main" val="3791607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UART Methods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71456732"/>
              </p:ext>
            </p:extLst>
          </p:nvPr>
        </p:nvGraphicFramePr>
        <p:xfrm>
          <a:off x="838200" y="1825625"/>
          <a:ext cx="10515600" cy="2595880"/>
        </p:xfrm>
        <a:graphic>
          <a:graphicData uri="http://schemas.openxmlformats.org/drawingml/2006/table">
            <a:tbl>
              <a:tblPr firstRow="1" bandRow="1">
                <a:tableStyleId>{5940675A-B579-460E-94D1-54222C63F5DA}</a:tableStyleId>
              </a:tblPr>
              <a:tblGrid>
                <a:gridCol w="1728355"/>
                <a:gridCol w="8787245"/>
              </a:tblGrid>
              <a:tr h="370840">
                <a:tc>
                  <a:txBody>
                    <a:bodyPr/>
                    <a:lstStyle/>
                    <a:p>
                      <a:r>
                        <a:rPr lang="en-US" b="1" dirty="0" smtClean="0"/>
                        <a:t>Method</a:t>
                      </a:r>
                      <a:endParaRPr lang="en-US" b="1" dirty="0"/>
                    </a:p>
                  </a:txBody>
                  <a:tcPr>
                    <a:solidFill>
                      <a:schemeClr val="bg1">
                        <a:lumMod val="65000"/>
                      </a:schemeClr>
                    </a:solidFill>
                  </a:tcPr>
                </a:tc>
                <a:tc>
                  <a:txBody>
                    <a:bodyPr/>
                    <a:lstStyle/>
                    <a:p>
                      <a:r>
                        <a:rPr lang="en-US" b="1" dirty="0" smtClean="0"/>
                        <a:t>Description</a:t>
                      </a:r>
                      <a:endParaRPr lang="en-US" b="1" dirty="0"/>
                    </a:p>
                  </a:txBody>
                  <a:tcPr>
                    <a:solidFill>
                      <a:schemeClr val="bg1">
                        <a:lumMod val="65000"/>
                      </a:schemeClr>
                    </a:solidFill>
                  </a:tcPr>
                </a:tc>
              </a:tr>
              <a:tr h="370840">
                <a:tc>
                  <a:txBody>
                    <a:bodyPr/>
                    <a:lstStyle/>
                    <a:p>
                      <a:r>
                        <a:rPr lang="en-US" sz="1800" b="1" i="0" kern="1200" dirty="0" smtClean="0">
                          <a:solidFill>
                            <a:schemeClr val="tx1"/>
                          </a:solidFill>
                          <a:effectLst/>
                          <a:latin typeface="Courier New" panose="02070309020205020404" pitchFamily="49" charset="0"/>
                          <a:ea typeface="+mn-ea"/>
                          <a:cs typeface="Courier New" panose="02070309020205020404" pitchFamily="49" charset="0"/>
                        </a:rPr>
                        <a:t>begin()</a:t>
                      </a:r>
                      <a:endParaRPr lang="en-US" b="1" i="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begins serial communication, with a specified baud rate</a:t>
                      </a:r>
                      <a:endParaRPr lang="en-US" dirty="0"/>
                    </a:p>
                  </a:txBody>
                  <a:tcPr/>
                </a:tc>
              </a:tr>
              <a:tr h="370840">
                <a:tc>
                  <a:txBody>
                    <a:bodyPr/>
                    <a:lstStyle/>
                    <a:p>
                      <a:r>
                        <a:rPr lang="en-US" sz="1800" b="1" i="0" kern="1200" dirty="0" smtClean="0">
                          <a:solidFill>
                            <a:schemeClr val="tx1"/>
                          </a:solidFill>
                          <a:effectLst/>
                          <a:latin typeface="Courier New" panose="02070309020205020404" pitchFamily="49" charset="0"/>
                          <a:ea typeface="+mn-ea"/>
                          <a:cs typeface="Courier New" panose="02070309020205020404" pitchFamily="49" charset="0"/>
                        </a:rPr>
                        <a:t>print()</a:t>
                      </a:r>
                      <a:endParaRPr lang="en-US" b="1" i="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prints the content to the Serial Monitor.</a:t>
                      </a:r>
                      <a:endParaRPr lang="en-US" dirty="0"/>
                    </a:p>
                  </a:txBody>
                  <a:tcPr/>
                </a:tc>
              </a:tr>
              <a:tr h="370840">
                <a:tc>
                  <a:txBody>
                    <a:bodyPr/>
                    <a:lstStyle/>
                    <a:p>
                      <a:r>
                        <a:rPr lang="en-US" sz="1800" b="1" i="0" kern="1200" dirty="0" err="1" smtClean="0">
                          <a:solidFill>
                            <a:schemeClr val="tx1"/>
                          </a:solidFill>
                          <a:effectLst/>
                          <a:latin typeface="Courier New" panose="02070309020205020404" pitchFamily="49" charset="0"/>
                          <a:ea typeface="+mn-ea"/>
                          <a:cs typeface="Courier New" panose="02070309020205020404" pitchFamily="49" charset="0"/>
                        </a:rPr>
                        <a:t>println</a:t>
                      </a:r>
                      <a:r>
                        <a:rPr lang="en-US" sz="1800" b="1" i="0" kern="1200" dirty="0" smtClean="0">
                          <a:solidFill>
                            <a:schemeClr val="tx1"/>
                          </a:solidFill>
                          <a:effectLst/>
                          <a:latin typeface="Courier New" panose="02070309020205020404" pitchFamily="49" charset="0"/>
                          <a:ea typeface="+mn-ea"/>
                          <a:cs typeface="Courier New" panose="02070309020205020404" pitchFamily="49" charset="0"/>
                        </a:rPr>
                        <a:t>()</a:t>
                      </a:r>
                      <a:endParaRPr lang="en-US" b="1" i="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prints the content to the Serial Monitor, and adds a new line.</a:t>
                      </a:r>
                      <a:endParaRPr lang="en-US" dirty="0"/>
                    </a:p>
                  </a:txBody>
                  <a:tcPr/>
                </a:tc>
              </a:tr>
              <a:tr h="370840">
                <a:tc>
                  <a:txBody>
                    <a:bodyPr/>
                    <a:lstStyle/>
                    <a:p>
                      <a:r>
                        <a:rPr lang="en-US" sz="1800" b="1" i="0" kern="1200" dirty="0" smtClean="0">
                          <a:solidFill>
                            <a:schemeClr val="tx1"/>
                          </a:solidFill>
                          <a:effectLst/>
                          <a:latin typeface="Courier New" panose="02070309020205020404" pitchFamily="49" charset="0"/>
                          <a:ea typeface="+mn-ea"/>
                          <a:cs typeface="Courier New" panose="02070309020205020404" pitchFamily="49" charset="0"/>
                        </a:rPr>
                        <a:t>available()</a:t>
                      </a:r>
                      <a:endParaRPr lang="en-US" b="1" i="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checks if serial data is available (if you send a command from the Serial Monitor).</a:t>
                      </a:r>
                      <a:endParaRPr lang="en-US" dirty="0"/>
                    </a:p>
                  </a:txBody>
                  <a:tcPr/>
                </a:tc>
              </a:tr>
              <a:tr h="370840">
                <a:tc>
                  <a:txBody>
                    <a:bodyPr/>
                    <a:lstStyle/>
                    <a:p>
                      <a:r>
                        <a:rPr lang="en-US" sz="1800" b="1" i="0" kern="1200" dirty="0" smtClean="0">
                          <a:solidFill>
                            <a:schemeClr val="tx1"/>
                          </a:solidFill>
                          <a:effectLst/>
                          <a:latin typeface="Courier New" panose="02070309020205020404" pitchFamily="49" charset="0"/>
                          <a:ea typeface="+mn-ea"/>
                          <a:cs typeface="Courier New" panose="02070309020205020404" pitchFamily="49" charset="0"/>
                        </a:rPr>
                        <a:t>read()</a:t>
                      </a:r>
                      <a:endParaRPr lang="en-US" b="1" i="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reads data from the serial port.</a:t>
                      </a:r>
                      <a:endParaRPr lang="en-US" dirty="0"/>
                    </a:p>
                  </a:txBody>
                  <a:tcPr/>
                </a:tc>
              </a:tr>
              <a:tr h="370840">
                <a:tc>
                  <a:txBody>
                    <a:bodyPr/>
                    <a:lstStyle/>
                    <a:p>
                      <a:r>
                        <a:rPr lang="en-US" sz="1800" b="1" i="0" kern="1200" dirty="0" smtClean="0">
                          <a:solidFill>
                            <a:schemeClr val="tx1"/>
                          </a:solidFill>
                          <a:effectLst/>
                          <a:latin typeface="Courier New" panose="02070309020205020404" pitchFamily="49" charset="0"/>
                          <a:ea typeface="+mn-ea"/>
                          <a:cs typeface="Courier New" panose="02070309020205020404" pitchFamily="49" charset="0"/>
                        </a:rPr>
                        <a:t>write()</a:t>
                      </a:r>
                      <a:endParaRPr lang="en-US" b="1" i="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writes data to the serial port.</a:t>
                      </a:r>
                      <a:endParaRPr lang="en-US" dirty="0"/>
                    </a:p>
                  </a:txBody>
                  <a:tcPr/>
                </a:tc>
              </a:tr>
            </a:tbl>
          </a:graphicData>
        </a:graphic>
      </p:graphicFrame>
    </p:spTree>
    <p:extLst>
      <p:ext uri="{BB962C8B-B14F-4D97-AF65-F5344CB8AC3E}">
        <p14:creationId xmlns:p14="http://schemas.microsoft.com/office/powerpoint/2010/main" val="175519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UART With Arduino </a:t>
            </a:r>
            <a:endParaRPr lang="en-US" dirty="0"/>
          </a:p>
        </p:txBody>
      </p:sp>
      <p:sp>
        <p:nvSpPr>
          <p:cNvPr id="3" name="Content Placeholder 2"/>
          <p:cNvSpPr>
            <a:spLocks noGrp="1"/>
          </p:cNvSpPr>
          <p:nvPr>
            <p:ph idx="1"/>
          </p:nvPr>
        </p:nvSpPr>
        <p:spPr>
          <a:xfrm>
            <a:off x="838200" y="1825625"/>
            <a:ext cx="10515600" cy="2397702"/>
          </a:xfrm>
        </p:spPr>
        <p:txBody>
          <a:bodyPr/>
          <a:lstStyle/>
          <a:p>
            <a:r>
              <a:rPr lang="en-US" dirty="0" smtClean="0"/>
              <a:t>Arduino </a:t>
            </a:r>
            <a:r>
              <a:rPr lang="en-US" dirty="0"/>
              <a:t>has one or more UART pins depending on the board</a:t>
            </a:r>
            <a:r>
              <a:rPr lang="en-US" dirty="0" smtClean="0"/>
              <a:t>.</a:t>
            </a:r>
          </a:p>
          <a:p>
            <a:r>
              <a:rPr lang="en-US" dirty="0"/>
              <a:t> Arduino Uno </a:t>
            </a:r>
            <a:r>
              <a:rPr lang="en-US" dirty="0" smtClean="0"/>
              <a:t>has </a:t>
            </a:r>
            <a:r>
              <a:rPr lang="en-US" dirty="0"/>
              <a:t>only one UART interface found on pin </a:t>
            </a:r>
            <a:r>
              <a:rPr lang="en-US" b="1" dirty="0"/>
              <a:t>0</a:t>
            </a:r>
            <a:r>
              <a:rPr lang="en-US" dirty="0"/>
              <a:t> (RX0) and pin </a:t>
            </a:r>
            <a:r>
              <a:rPr lang="en-US" b="1" dirty="0"/>
              <a:t>1</a:t>
            </a:r>
            <a:r>
              <a:rPr lang="en-US" dirty="0"/>
              <a:t> (TX0</a:t>
            </a:r>
            <a:r>
              <a:rPr lang="en-US" dirty="0" smtClean="0"/>
              <a:t>)</a:t>
            </a:r>
            <a:r>
              <a:rPr lang="en-US" b="1" dirty="0" smtClean="0"/>
              <a:t>.</a:t>
            </a:r>
          </a:p>
          <a:p>
            <a:r>
              <a:rPr lang="en-US" dirty="0"/>
              <a:t>The Arduino pins </a:t>
            </a:r>
            <a:r>
              <a:rPr lang="en-US" b="1" dirty="0"/>
              <a:t>0</a:t>
            </a:r>
            <a:r>
              <a:rPr lang="en-US" dirty="0"/>
              <a:t> and </a:t>
            </a:r>
            <a:r>
              <a:rPr lang="en-US" b="1" dirty="0"/>
              <a:t>1</a:t>
            </a:r>
            <a:r>
              <a:rPr lang="en-US" dirty="0"/>
              <a:t> are also used for communicating with the Arduino IDE via the USB. </a:t>
            </a:r>
            <a:endParaRPr lang="en-US" dirty="0">
              <a:solidFill>
                <a:srgbClr val="FF0000"/>
              </a:solidFill>
            </a:endParaRPr>
          </a:p>
        </p:txBody>
      </p:sp>
      <p:grpSp>
        <p:nvGrpSpPr>
          <p:cNvPr id="8" name="Group 7"/>
          <p:cNvGrpSpPr/>
          <p:nvPr/>
        </p:nvGrpSpPr>
        <p:grpSpPr>
          <a:xfrm>
            <a:off x="5794664" y="4223327"/>
            <a:ext cx="6217227" cy="2260600"/>
            <a:chOff x="5794664" y="4223327"/>
            <a:chExt cx="6217227" cy="2260600"/>
          </a:xfrm>
        </p:grpSpPr>
        <p:pic>
          <p:nvPicPr>
            <p:cNvPr id="7" name="Picture 6"/>
            <p:cNvPicPr>
              <a:picLocks noChangeAspect="1"/>
            </p:cNvPicPr>
            <p:nvPr/>
          </p:nvPicPr>
          <p:blipFill rotWithShape="1">
            <a:blip r:embed="rId2"/>
            <a:srcRect l="10464" t="13213" r="11475" b="15030"/>
            <a:stretch/>
          </p:blipFill>
          <p:spPr>
            <a:xfrm rot="19873616">
              <a:off x="10166772" y="4381066"/>
              <a:ext cx="1591300" cy="1462809"/>
            </a:xfrm>
            <a:prstGeom prst="rect">
              <a:avLst/>
            </a:prstGeom>
          </p:spPr>
        </p:pic>
        <p:sp>
          <p:nvSpPr>
            <p:cNvPr id="4" name="Cloud Callout 3"/>
            <p:cNvSpPr/>
            <p:nvPr/>
          </p:nvSpPr>
          <p:spPr>
            <a:xfrm>
              <a:off x="5794664" y="4223327"/>
              <a:ext cx="6217227" cy="2260600"/>
            </a:xfrm>
            <a:prstGeom prst="cloudCallout">
              <a:avLst>
                <a:gd name="adj1" fmla="val -31481"/>
                <a:gd name="adj2" fmla="val -708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solidFill>
                    <a:srgbClr val="FF0000"/>
                  </a:solidFill>
                </a:rPr>
                <a:t>ATTENTION:</a:t>
              </a:r>
            </a:p>
            <a:p>
              <a:pPr algn="ctr"/>
              <a:r>
                <a:rPr lang="en-US" i="1" dirty="0" smtClean="0">
                  <a:solidFill>
                    <a:srgbClr val="FF0000"/>
                  </a:solidFill>
                </a:rPr>
                <a:t>So </a:t>
              </a:r>
              <a:r>
                <a:rPr lang="en-US" i="1" dirty="0">
                  <a:solidFill>
                    <a:srgbClr val="FF0000"/>
                  </a:solidFill>
                </a:rPr>
                <a:t>if you will upload sketches to your UNO, be sure to first disconnect any wires on pins </a:t>
              </a:r>
              <a:r>
                <a:rPr lang="en-US" b="1" i="1" dirty="0">
                  <a:solidFill>
                    <a:srgbClr val="FF0000"/>
                  </a:solidFill>
                </a:rPr>
                <a:t>0</a:t>
              </a:r>
              <a:r>
                <a:rPr lang="en-US" i="1" dirty="0">
                  <a:solidFill>
                    <a:srgbClr val="FF0000"/>
                  </a:solidFill>
                </a:rPr>
                <a:t> and </a:t>
              </a:r>
              <a:r>
                <a:rPr lang="en-US" b="1" i="1" dirty="0">
                  <a:solidFill>
                    <a:srgbClr val="FF0000"/>
                  </a:solidFill>
                </a:rPr>
                <a:t>1</a:t>
              </a:r>
              <a:r>
                <a:rPr lang="en-US" i="1" dirty="0">
                  <a:solidFill>
                    <a:srgbClr val="FF0000"/>
                  </a:solidFill>
                </a:rPr>
                <a:t>. </a:t>
              </a:r>
              <a:endParaRPr lang="en-US" dirty="0"/>
            </a:p>
          </p:txBody>
        </p:sp>
      </p:grpSp>
    </p:spTree>
    <p:extLst>
      <p:ext uri="{BB962C8B-B14F-4D97-AF65-F5344CB8AC3E}">
        <p14:creationId xmlns:p14="http://schemas.microsoft.com/office/powerpoint/2010/main" val="234902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 With Arduino </a:t>
            </a:r>
          </a:p>
        </p:txBody>
      </p:sp>
      <p:pic>
        <p:nvPicPr>
          <p:cNvPr id="8194" name="Picture 2" descr="arduino-uno-uart-pin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10285" y="2582246"/>
            <a:ext cx="2371429" cy="283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869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UART Connection</a:t>
            </a:r>
            <a:endParaRPr lang="en-US" dirty="0"/>
          </a:p>
        </p:txBody>
      </p:sp>
      <p:pic>
        <p:nvPicPr>
          <p:cNvPr id="9218" name="Picture 2" descr="basic-uart-connection-diagram"/>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44335" y="1690688"/>
            <a:ext cx="8738755" cy="402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110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188527" cy="1325563"/>
          </a:xfrm>
        </p:spPr>
        <p:txBody>
          <a:bodyPr/>
          <a:lstStyle/>
          <a:p>
            <a:r>
              <a:rPr lang="en-US" b="1" dirty="0"/>
              <a:t>HC-05 </a:t>
            </a:r>
            <a:r>
              <a:rPr lang="en-US" b="1" dirty="0" smtClean="0"/>
              <a:t>Bluetooth</a:t>
            </a:r>
            <a:endParaRPr lang="en-US" dirty="0"/>
          </a:p>
        </p:txBody>
      </p:sp>
      <p:pic>
        <p:nvPicPr>
          <p:cNvPr id="4" name="Content Placeholder 3"/>
          <p:cNvPicPr>
            <a:picLocks noGrp="1" noChangeAspect="1"/>
          </p:cNvPicPr>
          <p:nvPr>
            <p:ph idx="1"/>
          </p:nvPr>
        </p:nvPicPr>
        <p:blipFill>
          <a:blip r:embed="rId3"/>
          <a:stretch>
            <a:fillRect/>
          </a:stretch>
        </p:blipFill>
        <p:spPr>
          <a:xfrm>
            <a:off x="558512" y="1586779"/>
            <a:ext cx="4803198" cy="4413188"/>
          </a:xfrm>
          <a:prstGeom prst="rect">
            <a:avLst/>
          </a:prstGeom>
        </p:spPr>
      </p:pic>
      <p:pic>
        <p:nvPicPr>
          <p:cNvPr id="5" name="Picture 2" descr="basic-uart-connection-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711470"/>
            <a:ext cx="6477000" cy="4012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39509" y="1336745"/>
            <a:ext cx="1901611" cy="707886"/>
          </a:xfrm>
          <a:prstGeom prst="rect">
            <a:avLst/>
          </a:prstGeom>
          <a:noFill/>
        </p:spPr>
        <p:txBody>
          <a:bodyPr wrap="none" rtlCol="0">
            <a:spAutoFit/>
          </a:bodyPr>
          <a:lstStyle/>
          <a:p>
            <a:r>
              <a:rPr lang="en-US" sz="4000" b="1" dirty="0" smtClean="0">
                <a:solidFill>
                  <a:srgbClr val="FF0000"/>
                </a:solidFill>
              </a:rPr>
              <a:t>Arduino</a:t>
            </a:r>
            <a:endParaRPr lang="en-US" sz="4000" b="1" dirty="0">
              <a:solidFill>
                <a:srgbClr val="FF0000"/>
              </a:solidFill>
            </a:endParaRPr>
          </a:p>
        </p:txBody>
      </p:sp>
      <p:sp>
        <p:nvSpPr>
          <p:cNvPr id="7" name="TextBox 6"/>
          <p:cNvSpPr txBox="1"/>
          <p:nvPr/>
        </p:nvSpPr>
        <p:spPr>
          <a:xfrm>
            <a:off x="10263237" y="1451697"/>
            <a:ext cx="1454244" cy="707886"/>
          </a:xfrm>
          <a:prstGeom prst="rect">
            <a:avLst/>
          </a:prstGeom>
          <a:noFill/>
        </p:spPr>
        <p:txBody>
          <a:bodyPr wrap="none" rtlCol="0">
            <a:spAutoFit/>
          </a:bodyPr>
          <a:lstStyle/>
          <a:p>
            <a:r>
              <a:rPr lang="en-US" sz="4000" b="1" dirty="0" smtClean="0">
                <a:solidFill>
                  <a:srgbClr val="FF0000"/>
                </a:solidFill>
              </a:rPr>
              <a:t>HC-05</a:t>
            </a:r>
            <a:endParaRPr lang="en-US" b="1" dirty="0">
              <a:solidFill>
                <a:srgbClr val="FF0000"/>
              </a:solidFill>
            </a:endParaRPr>
          </a:p>
        </p:txBody>
      </p:sp>
    </p:spTree>
    <p:extLst>
      <p:ext uri="{BB962C8B-B14F-4D97-AF65-F5344CB8AC3E}">
        <p14:creationId xmlns:p14="http://schemas.microsoft.com/office/powerpoint/2010/main" val="1500458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 (Inter-Integrated </a:t>
            </a:r>
            <a:r>
              <a:rPr lang="en-US" dirty="0" smtClean="0"/>
              <a:t>Circuit)</a:t>
            </a:r>
            <a:endParaRPr lang="en-US" dirty="0"/>
          </a:p>
        </p:txBody>
      </p:sp>
      <p:sp>
        <p:nvSpPr>
          <p:cNvPr id="3" name="Content Placeholder 2"/>
          <p:cNvSpPr>
            <a:spLocks noGrp="1"/>
          </p:cNvSpPr>
          <p:nvPr>
            <p:ph idx="1"/>
          </p:nvPr>
        </p:nvSpPr>
        <p:spPr/>
        <p:txBody>
          <a:bodyPr>
            <a:normAutofit fontScale="85000" lnSpcReduction="20000"/>
          </a:bodyPr>
          <a:lstStyle/>
          <a:p>
            <a:r>
              <a:rPr lang="en-US" dirty="0"/>
              <a:t>A good way of adding complexity of features to your projects without adding complexity of wiring, is to make use of the Inter-integrated circuit (I2C) protocol. The I2C protocol is supported on all Arduino boards. It allows you to connect several peripheral devices, such as sensors, displays, motor drivers, and so on, with only a few wires. Giving you lots of flexibility and speeding up your prototyping, without an abundancy of wires. Keep reading to learn about how it works, how it is implemented into different standards, as well as how to use the Wire Library to build your own I2C devices</a:t>
            </a:r>
            <a:r>
              <a:rPr lang="en-US" dirty="0" smtClean="0"/>
              <a:t>.</a:t>
            </a:r>
          </a:p>
          <a:p>
            <a:r>
              <a:rPr lang="en-US" dirty="0"/>
              <a:t>The I2C protocol involves using two lines to send and receive data: a serial clock pin </a:t>
            </a:r>
            <a:r>
              <a:rPr lang="en-US" b="1" dirty="0"/>
              <a:t>(SCL)</a:t>
            </a:r>
            <a:r>
              <a:rPr lang="en-US" dirty="0"/>
              <a:t> that the Arduino Controller board pulses at a regular interval, and a serial data pin </a:t>
            </a:r>
            <a:r>
              <a:rPr lang="en-US" b="1" dirty="0"/>
              <a:t>(SDA)</a:t>
            </a:r>
            <a:r>
              <a:rPr lang="en-US" dirty="0"/>
              <a:t> over which data is sent between the two devices.</a:t>
            </a:r>
          </a:p>
          <a:p>
            <a:r>
              <a:rPr lang="en-US" dirty="0"/>
              <a:t>In I2C, there is one controller device, with one or more peripheral devices connected to the controllers SCL and SDA lines.</a:t>
            </a:r>
          </a:p>
          <a:p>
            <a:endParaRPr lang="en-US" dirty="0"/>
          </a:p>
        </p:txBody>
      </p:sp>
    </p:spTree>
    <p:extLst>
      <p:ext uri="{BB962C8B-B14F-4D97-AF65-F5344CB8AC3E}">
        <p14:creationId xmlns:p14="http://schemas.microsoft.com/office/powerpoint/2010/main" val="2676724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I2C </a:t>
            </a:r>
            <a:r>
              <a:rPr lang="en-US" dirty="0" smtClean="0"/>
              <a:t>Pins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097067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 Wiring</a:t>
            </a:r>
          </a:p>
        </p:txBody>
      </p:sp>
      <p:pic>
        <p:nvPicPr>
          <p:cNvPr id="10242" name="Picture 2" descr="Bare I2C Wiring on UNO R4 WiFi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2107" y="1825625"/>
            <a:ext cx="772778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652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6749"/>
          </a:xfrm>
        </p:spPr>
        <p:txBody>
          <a:bodyPr>
            <a:normAutofit fontScale="90000"/>
          </a:bodyPr>
          <a:lstStyle/>
          <a:p>
            <a:r>
              <a:rPr lang="en-US" dirty="0"/>
              <a:t>Wire Library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3132368"/>
              </p:ext>
            </p:extLst>
          </p:nvPr>
        </p:nvGraphicFramePr>
        <p:xfrm>
          <a:off x="728075" y="1111641"/>
          <a:ext cx="10735849" cy="5455920"/>
        </p:xfrm>
        <a:graphic>
          <a:graphicData uri="http://schemas.openxmlformats.org/drawingml/2006/table">
            <a:tbl>
              <a:tblPr firstRow="1" bandRow="1">
                <a:tableStyleId>{5940675A-B579-460E-94D1-54222C63F5DA}</a:tableStyleId>
              </a:tblPr>
              <a:tblGrid>
                <a:gridCol w="3075605"/>
                <a:gridCol w="7660244"/>
              </a:tblGrid>
              <a:tr h="300001">
                <a:tc>
                  <a:txBody>
                    <a:bodyPr/>
                    <a:lstStyle/>
                    <a:p>
                      <a:r>
                        <a:rPr lang="en-US" sz="1600" b="1" dirty="0" smtClean="0"/>
                        <a:t>Method</a:t>
                      </a:r>
                      <a:endParaRPr lang="en-US" sz="1600" b="1" dirty="0"/>
                    </a:p>
                  </a:txBody>
                  <a:tcPr>
                    <a:solidFill>
                      <a:srgbClr val="FFC000"/>
                    </a:solidFill>
                  </a:tcPr>
                </a:tc>
                <a:tc>
                  <a:txBody>
                    <a:bodyPr/>
                    <a:lstStyle/>
                    <a:p>
                      <a:r>
                        <a:rPr lang="en-US" sz="1600" b="1" dirty="0" smtClean="0"/>
                        <a:t>Description</a:t>
                      </a:r>
                      <a:endParaRPr lang="en-US" sz="1600" b="1" dirty="0"/>
                    </a:p>
                  </a:txBody>
                  <a:tcPr>
                    <a:solidFill>
                      <a:srgbClr val="FFC000"/>
                    </a:solidFill>
                  </a:tcPr>
                </a:tc>
              </a:tr>
              <a:tr h="300001">
                <a:tc>
                  <a:txBody>
                    <a:bodyPr/>
                    <a:lstStyle/>
                    <a:p>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begin()</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err="1" smtClean="0">
                          <a:solidFill>
                            <a:schemeClr val="tx1"/>
                          </a:solidFill>
                          <a:effectLst/>
                          <a:latin typeface="+mn-lt"/>
                          <a:ea typeface="+mn-ea"/>
                          <a:cs typeface="+mn-cs"/>
                        </a:rPr>
                        <a:t>Initialise</a:t>
                      </a:r>
                      <a:r>
                        <a:rPr lang="en-US" sz="1800" b="0" i="0" kern="1200" dirty="0" smtClean="0">
                          <a:solidFill>
                            <a:schemeClr val="tx1"/>
                          </a:solidFill>
                          <a:effectLst/>
                          <a:latin typeface="+mn-lt"/>
                          <a:ea typeface="+mn-ea"/>
                          <a:cs typeface="+mn-cs"/>
                        </a:rPr>
                        <a:t> the I2C bus</a:t>
                      </a:r>
                      <a:endParaRPr lang="en-US" sz="1600" dirty="0"/>
                    </a:p>
                  </a:txBody>
                  <a:tcPr/>
                </a:tc>
              </a:tr>
              <a:tr h="300001">
                <a:tc>
                  <a:txBody>
                    <a:bodyPr/>
                    <a:lstStyle/>
                    <a:p>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end()</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Close the I2C bus</a:t>
                      </a:r>
                      <a:endParaRPr lang="en-US" sz="1600" dirty="0"/>
                    </a:p>
                  </a:txBody>
                  <a:tcPr/>
                </a:tc>
              </a:tr>
              <a:tr h="300001">
                <a:tc>
                  <a:txBody>
                    <a:bodyPr/>
                    <a:lstStyle/>
                    <a:p>
                      <a:r>
                        <a:rPr lang="en-US" sz="1600" b="0" i="0" kern="1200" dirty="0" err="1" smtClean="0">
                          <a:solidFill>
                            <a:schemeClr val="tx1"/>
                          </a:solidFill>
                          <a:effectLst/>
                          <a:latin typeface="Courier New" panose="02070309020205020404" pitchFamily="49" charset="0"/>
                          <a:ea typeface="+mn-ea"/>
                          <a:cs typeface="Courier New" panose="02070309020205020404" pitchFamily="49" charset="0"/>
                        </a:rPr>
                        <a:t>requestFrom</a:t>
                      </a:r>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Request bytes from a peripheral device</a:t>
                      </a:r>
                      <a:endParaRPr lang="en-US" sz="1600" dirty="0"/>
                    </a:p>
                  </a:txBody>
                  <a:tcPr/>
                </a:tc>
              </a:tr>
              <a:tr h="300001">
                <a:tc>
                  <a:txBody>
                    <a:bodyPr/>
                    <a:lstStyle/>
                    <a:p>
                      <a:r>
                        <a:rPr lang="en-US" sz="1600" b="0" i="0" kern="1200" dirty="0" err="1" smtClean="0">
                          <a:solidFill>
                            <a:schemeClr val="tx1"/>
                          </a:solidFill>
                          <a:effectLst/>
                          <a:latin typeface="Courier New" panose="02070309020205020404" pitchFamily="49" charset="0"/>
                          <a:ea typeface="+mn-ea"/>
                          <a:cs typeface="Courier New" panose="02070309020205020404" pitchFamily="49" charset="0"/>
                        </a:rPr>
                        <a:t>beginTransmission</a:t>
                      </a:r>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Begins queueing up a transmission</a:t>
                      </a:r>
                      <a:endParaRPr lang="en-US" sz="1600" dirty="0"/>
                    </a:p>
                  </a:txBody>
                  <a:tcPr/>
                </a:tc>
              </a:tr>
              <a:tr h="300001">
                <a:tc>
                  <a:txBody>
                    <a:bodyPr/>
                    <a:lstStyle/>
                    <a:p>
                      <a:r>
                        <a:rPr lang="en-US" sz="1600" b="0" i="0" kern="1200" dirty="0" err="1" smtClean="0">
                          <a:solidFill>
                            <a:schemeClr val="tx1"/>
                          </a:solidFill>
                          <a:effectLst/>
                          <a:latin typeface="Courier New" panose="02070309020205020404" pitchFamily="49" charset="0"/>
                          <a:ea typeface="+mn-ea"/>
                          <a:cs typeface="Courier New" panose="02070309020205020404" pitchFamily="49" charset="0"/>
                        </a:rPr>
                        <a:t>endTransmission</a:t>
                      </a:r>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Transmit the bytes that have been queued and end the transmission</a:t>
                      </a:r>
                      <a:endParaRPr lang="en-US" sz="1600" dirty="0"/>
                    </a:p>
                  </a:txBody>
                  <a:tcPr/>
                </a:tc>
              </a:tr>
              <a:tr h="300001">
                <a:tc>
                  <a:txBody>
                    <a:bodyPr/>
                    <a:lstStyle/>
                    <a:p>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write()</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Writes data from peripheral to controller or vice versa</a:t>
                      </a:r>
                      <a:endParaRPr lang="en-US" sz="1600" dirty="0"/>
                    </a:p>
                  </a:txBody>
                  <a:tcPr/>
                </a:tc>
              </a:tr>
              <a:tr h="300001">
                <a:tc>
                  <a:txBody>
                    <a:bodyPr/>
                    <a:lstStyle/>
                    <a:p>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available()</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returns the number of bytes available for retrieval</a:t>
                      </a:r>
                      <a:endParaRPr lang="en-US" sz="1600" dirty="0"/>
                    </a:p>
                  </a:txBody>
                  <a:tcPr/>
                </a:tc>
              </a:tr>
              <a:tr h="300001">
                <a:tc>
                  <a:txBody>
                    <a:bodyPr/>
                    <a:lstStyle/>
                    <a:p>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read()</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Reads a byte that was transmitted from a peripheral to a controller.</a:t>
                      </a:r>
                      <a:endParaRPr lang="en-US" sz="1600" dirty="0"/>
                    </a:p>
                  </a:txBody>
                  <a:tcPr/>
                </a:tc>
              </a:tr>
              <a:tr h="300001">
                <a:tc>
                  <a:txBody>
                    <a:bodyPr/>
                    <a:lstStyle/>
                    <a:p>
                      <a:r>
                        <a:rPr lang="en-US" sz="1600" b="0" i="0" kern="1200" dirty="0" err="1" smtClean="0">
                          <a:solidFill>
                            <a:schemeClr val="tx1"/>
                          </a:solidFill>
                          <a:effectLst/>
                          <a:latin typeface="Courier New" panose="02070309020205020404" pitchFamily="49" charset="0"/>
                          <a:ea typeface="+mn-ea"/>
                          <a:cs typeface="Courier New" panose="02070309020205020404" pitchFamily="49" charset="0"/>
                        </a:rPr>
                        <a:t>setClock</a:t>
                      </a:r>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Modify the clock frequency</a:t>
                      </a:r>
                      <a:endParaRPr lang="en-US" sz="1600" dirty="0"/>
                    </a:p>
                  </a:txBody>
                  <a:tcPr/>
                </a:tc>
              </a:tr>
              <a:tr h="300001">
                <a:tc>
                  <a:txBody>
                    <a:bodyPr/>
                    <a:lstStyle/>
                    <a:p>
                      <a:r>
                        <a:rPr lang="en-US" sz="1600" b="0" i="0" kern="1200" dirty="0" err="1" smtClean="0">
                          <a:solidFill>
                            <a:schemeClr val="tx1"/>
                          </a:solidFill>
                          <a:effectLst/>
                          <a:latin typeface="Courier New" panose="02070309020205020404" pitchFamily="49" charset="0"/>
                          <a:ea typeface="+mn-ea"/>
                          <a:cs typeface="Courier New" panose="02070309020205020404" pitchFamily="49" charset="0"/>
                        </a:rPr>
                        <a:t>onReceive</a:t>
                      </a:r>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Register a function to be called when a peripheral receives a transmission</a:t>
                      </a:r>
                      <a:endParaRPr lang="en-US" sz="1600" dirty="0"/>
                    </a:p>
                  </a:txBody>
                  <a:tcPr/>
                </a:tc>
              </a:tr>
              <a:tr h="300001">
                <a:tc>
                  <a:txBody>
                    <a:bodyPr/>
                    <a:lstStyle/>
                    <a:p>
                      <a:r>
                        <a:rPr lang="en-US" sz="1600" b="0" i="0" kern="1200" dirty="0" err="1" smtClean="0">
                          <a:solidFill>
                            <a:schemeClr val="tx1"/>
                          </a:solidFill>
                          <a:effectLst/>
                          <a:latin typeface="Courier New" panose="02070309020205020404" pitchFamily="49" charset="0"/>
                          <a:ea typeface="+mn-ea"/>
                          <a:cs typeface="Courier New" panose="02070309020205020404" pitchFamily="49" charset="0"/>
                        </a:rPr>
                        <a:t>onRequest</a:t>
                      </a:r>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Register a function to be called when a controller requests data</a:t>
                      </a:r>
                      <a:endParaRPr lang="en-US" sz="1600" dirty="0"/>
                    </a:p>
                  </a:txBody>
                  <a:tcPr/>
                </a:tc>
              </a:tr>
              <a:tr h="300001">
                <a:tc>
                  <a:txBody>
                    <a:bodyPr/>
                    <a:lstStyle/>
                    <a:p>
                      <a:r>
                        <a:rPr lang="en-US" sz="1600" b="0" i="0" kern="1200" dirty="0" err="1" smtClean="0">
                          <a:solidFill>
                            <a:schemeClr val="tx1"/>
                          </a:solidFill>
                          <a:effectLst/>
                          <a:latin typeface="Courier New" panose="02070309020205020404" pitchFamily="49" charset="0"/>
                          <a:ea typeface="+mn-ea"/>
                          <a:cs typeface="Courier New" panose="02070309020205020404" pitchFamily="49" charset="0"/>
                        </a:rPr>
                        <a:t>setWireTimeout</a:t>
                      </a:r>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Sets the timeout for transmissions in controller mode</a:t>
                      </a:r>
                      <a:endParaRPr lang="en-US" sz="1600" dirty="0"/>
                    </a:p>
                  </a:txBody>
                  <a:tcPr/>
                </a:tc>
              </a:tr>
              <a:tr h="300001">
                <a:tc>
                  <a:txBody>
                    <a:bodyPr/>
                    <a:lstStyle/>
                    <a:p>
                      <a:r>
                        <a:rPr lang="en-US" sz="1600" b="0" i="0" kern="1200" dirty="0" err="1" smtClean="0">
                          <a:solidFill>
                            <a:schemeClr val="tx1"/>
                          </a:solidFill>
                          <a:effectLst/>
                          <a:latin typeface="Courier New" panose="02070309020205020404" pitchFamily="49" charset="0"/>
                          <a:ea typeface="+mn-ea"/>
                          <a:cs typeface="Courier New" panose="02070309020205020404" pitchFamily="49" charset="0"/>
                        </a:rPr>
                        <a:t>clearWireTimeoutFlag</a:t>
                      </a:r>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Clears the timeout flag</a:t>
                      </a:r>
                      <a:endParaRPr lang="en-US" sz="1600" dirty="0"/>
                    </a:p>
                  </a:txBody>
                  <a:tcPr/>
                </a:tc>
              </a:tr>
              <a:tr h="300001">
                <a:tc>
                  <a:txBody>
                    <a:bodyPr/>
                    <a:lstStyle/>
                    <a:p>
                      <a:r>
                        <a:rPr lang="en-US" sz="1600" b="0" i="0" kern="1200" dirty="0" err="1" smtClean="0">
                          <a:solidFill>
                            <a:schemeClr val="tx1"/>
                          </a:solidFill>
                          <a:effectLst/>
                          <a:latin typeface="Courier New" panose="02070309020205020404" pitchFamily="49" charset="0"/>
                          <a:ea typeface="+mn-ea"/>
                          <a:cs typeface="Courier New" panose="02070309020205020404" pitchFamily="49" charset="0"/>
                        </a:rPr>
                        <a:t>getWireTimeoutFlag</a:t>
                      </a:r>
                      <a:r>
                        <a:rPr lang="en-US" sz="1600" b="0" i="0" kern="1200" dirty="0" smtClean="0">
                          <a:solidFill>
                            <a:schemeClr val="tx1"/>
                          </a:solidFill>
                          <a:effectLst/>
                          <a:latin typeface="Courier New" panose="02070309020205020404" pitchFamily="49" charset="0"/>
                          <a:ea typeface="+mn-ea"/>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txBody>
                  <a:tcPr>
                    <a:solidFill>
                      <a:schemeClr val="bg1">
                        <a:lumMod val="85000"/>
                      </a:schemeClr>
                    </a:solidFill>
                  </a:tcPr>
                </a:tc>
                <a:tc>
                  <a:txBody>
                    <a:bodyPr/>
                    <a:lstStyle/>
                    <a:p>
                      <a:r>
                        <a:rPr lang="en-US" sz="1800" b="0" i="0" kern="1200" dirty="0" smtClean="0">
                          <a:solidFill>
                            <a:schemeClr val="tx1"/>
                          </a:solidFill>
                          <a:effectLst/>
                          <a:latin typeface="+mn-lt"/>
                          <a:ea typeface="+mn-ea"/>
                          <a:cs typeface="+mn-cs"/>
                        </a:rPr>
                        <a:t>Checks whether a timeout has occurred since the last time the flag was cleared.</a:t>
                      </a:r>
                      <a:endParaRPr lang="en-US" sz="1600" dirty="0"/>
                    </a:p>
                  </a:txBody>
                  <a:tcPr/>
                </a:tc>
              </a:tr>
            </a:tbl>
          </a:graphicData>
        </a:graphic>
      </p:graphicFrame>
    </p:spTree>
    <p:extLst>
      <p:ext uri="{BB962C8B-B14F-4D97-AF65-F5344CB8AC3E}">
        <p14:creationId xmlns:p14="http://schemas.microsoft.com/office/powerpoint/2010/main" val="1971977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a:t>
            </a:r>
            <a:endParaRPr lang="en-US" dirty="0"/>
          </a:p>
        </p:txBody>
      </p:sp>
      <p:pic>
        <p:nvPicPr>
          <p:cNvPr id="4" name="Picture 3"/>
          <p:cNvPicPr>
            <a:picLocks noChangeAspect="1"/>
          </p:cNvPicPr>
          <p:nvPr/>
        </p:nvPicPr>
        <p:blipFill>
          <a:blip r:embed="rId3"/>
          <a:stretch>
            <a:fillRect/>
          </a:stretch>
        </p:blipFill>
        <p:spPr>
          <a:xfrm>
            <a:off x="2168434" y="1817506"/>
            <a:ext cx="7193279" cy="3538266"/>
          </a:xfrm>
          <a:prstGeom prst="rect">
            <a:avLst/>
          </a:prstGeom>
        </p:spPr>
      </p:pic>
    </p:spTree>
    <p:extLst>
      <p:ext uri="{BB962C8B-B14F-4D97-AF65-F5344CB8AC3E}">
        <p14:creationId xmlns:p14="http://schemas.microsoft.com/office/powerpoint/2010/main" val="21771376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Proximity </a:t>
            </a:r>
            <a:r>
              <a:rPr lang="en-US" dirty="0" smtClean="0"/>
              <a:t>Sensor (</a:t>
            </a:r>
            <a:r>
              <a:rPr lang="en-US" dirty="0"/>
              <a:t>VCNL4010 </a:t>
            </a:r>
            <a:r>
              <a:rPr lang="en-US" dirty="0" smtClean="0"/>
              <a:t>)</a:t>
            </a:r>
            <a:endParaRPr lang="en-US" dirty="0"/>
          </a:p>
        </p:txBody>
      </p:sp>
      <p:sp>
        <p:nvSpPr>
          <p:cNvPr id="3" name="Content Placeholder 2"/>
          <p:cNvSpPr>
            <a:spLocks noGrp="1"/>
          </p:cNvSpPr>
          <p:nvPr>
            <p:ph idx="1"/>
          </p:nvPr>
        </p:nvSpPr>
        <p:spPr>
          <a:xfrm>
            <a:off x="838200" y="1825625"/>
            <a:ext cx="7854863" cy="4351338"/>
          </a:xfrm>
        </p:spPr>
        <p:txBody>
          <a:bodyPr>
            <a:normAutofit lnSpcReduction="10000"/>
          </a:bodyPr>
          <a:lstStyle/>
          <a:p>
            <a:r>
              <a:rPr lang="en-US" dirty="0"/>
              <a:t>The use of proximity/light sensors is important in a variety of applications, including mobile devices and industrial controls</a:t>
            </a:r>
            <a:r>
              <a:rPr lang="en-US" dirty="0" smtClean="0"/>
              <a:t>.</a:t>
            </a:r>
          </a:p>
          <a:p>
            <a:r>
              <a:rPr lang="en-US" dirty="0"/>
              <a:t>The VCNL4010 sensor is a fully integrated proximity and ambient light sensor. It is designed for short distance detection — no more than 200 mm — and works best at a distance of about 10 - 150 mm. It is easy to use with any microcontroller that has I2C capability. It is 5V compliant, so you can use it with 3.3V or 5V with no risk of damage.</a:t>
            </a:r>
            <a:endParaRPr lang="en-US" dirty="0"/>
          </a:p>
        </p:txBody>
      </p:sp>
      <p:pic>
        <p:nvPicPr>
          <p:cNvPr id="12290" name="Picture 2" descr="VCNL4010 proximity sen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2854" y="2148681"/>
            <a:ext cx="3457183"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456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Proximity Sensor</a:t>
            </a:r>
          </a:p>
        </p:txBody>
      </p:sp>
      <p:sp>
        <p:nvSpPr>
          <p:cNvPr id="3" name="Content Placeholder 2"/>
          <p:cNvSpPr>
            <a:spLocks noGrp="1"/>
          </p:cNvSpPr>
          <p:nvPr>
            <p:ph idx="1"/>
          </p:nvPr>
        </p:nvSpPr>
        <p:spPr/>
        <p:txBody>
          <a:bodyPr/>
          <a:lstStyle/>
          <a:p>
            <a:r>
              <a:rPr lang="en-US" dirty="0"/>
              <a:t>Make the following connections between the sensor and the Arduino Uno</a:t>
            </a:r>
            <a:r>
              <a:rPr lang="en-US" dirty="0" smtClean="0"/>
              <a:t>:	</a:t>
            </a:r>
            <a:endParaRPr lang="en-US" dirty="0"/>
          </a:p>
          <a:p>
            <a:pPr lvl="1"/>
            <a:r>
              <a:rPr lang="en-US" dirty="0"/>
              <a:t>Arduino Board 5V to Sensor Vin</a:t>
            </a:r>
          </a:p>
          <a:p>
            <a:pPr lvl="1"/>
            <a:r>
              <a:rPr lang="en-US" dirty="0"/>
              <a:t>Arduino ground / GND to sensor ground / GND</a:t>
            </a:r>
          </a:p>
          <a:p>
            <a:pPr lvl="1"/>
            <a:r>
              <a:rPr lang="en-US" dirty="0"/>
              <a:t>A5(SCL) to sensor SCL</a:t>
            </a:r>
          </a:p>
          <a:p>
            <a:pPr lvl="1"/>
            <a:r>
              <a:rPr lang="en-US" dirty="0"/>
              <a:t>A4(SDA) to sensor SDA</a:t>
            </a:r>
          </a:p>
          <a:p>
            <a:pPr marL="0" indent="0">
              <a:buNone/>
            </a:pPr>
            <a:endParaRPr lang="en-US" dirty="0"/>
          </a:p>
        </p:txBody>
      </p:sp>
    </p:spTree>
    <p:extLst>
      <p:ext uri="{BB962C8B-B14F-4D97-AF65-F5344CB8AC3E}">
        <p14:creationId xmlns:p14="http://schemas.microsoft.com/office/powerpoint/2010/main" val="4099024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a:t>
            </a:r>
            <a:endParaRPr lang="en-US" dirty="0"/>
          </a:p>
        </p:txBody>
      </p:sp>
      <p:sp>
        <p:nvSpPr>
          <p:cNvPr id="6" name="Content Placeholder 5"/>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838200" y="1825625"/>
            <a:ext cx="10515600" cy="4351337"/>
          </a:xfrm>
          <a:prstGeom prst="rect">
            <a:avLst/>
          </a:prstGeom>
        </p:spPr>
      </p:pic>
    </p:spTree>
    <p:extLst>
      <p:ext uri="{BB962C8B-B14F-4D97-AF65-F5344CB8AC3E}">
        <p14:creationId xmlns:p14="http://schemas.microsoft.com/office/powerpoint/2010/main" val="406793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LCD</a:t>
            </a:r>
            <a:endParaRPr lang="en-US" dirty="0"/>
          </a:p>
        </p:txBody>
      </p:sp>
      <p:pic>
        <p:nvPicPr>
          <p:cNvPr id="5" name="Content Placeholder 4"/>
          <p:cNvPicPr>
            <a:picLocks noGrp="1" noChangeAspect="1"/>
          </p:cNvPicPr>
          <p:nvPr>
            <p:ph idx="1"/>
          </p:nvPr>
        </p:nvPicPr>
        <p:blipFill rotWithShape="1">
          <a:blip r:embed="rId2"/>
          <a:srcRect b="15856"/>
          <a:stretch/>
        </p:blipFill>
        <p:spPr>
          <a:xfrm>
            <a:off x="961306" y="1690688"/>
            <a:ext cx="4161839" cy="4359383"/>
          </a:xfrm>
          <a:prstGeom prst="rect">
            <a:avLst/>
          </a:prstGeom>
        </p:spPr>
      </p:pic>
      <p:pic>
        <p:nvPicPr>
          <p:cNvPr id="14342" name="Picture 6" descr="The schematic (made using Fritz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9345" y="1027906"/>
            <a:ext cx="6191250"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02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LCD with I2C</a:t>
            </a:r>
            <a:endParaRPr lang="en-US" dirty="0"/>
          </a:p>
        </p:txBody>
      </p:sp>
      <p:pic>
        <p:nvPicPr>
          <p:cNvPr id="4" name="Content Placeholder 3"/>
          <p:cNvPicPr>
            <a:picLocks noGrp="1" noChangeAspect="1"/>
          </p:cNvPicPr>
          <p:nvPr>
            <p:ph idx="1"/>
          </p:nvPr>
        </p:nvPicPr>
        <p:blipFill>
          <a:blip r:embed="rId2"/>
          <a:stretch>
            <a:fillRect/>
          </a:stretch>
        </p:blipFill>
        <p:spPr>
          <a:xfrm>
            <a:off x="1002082" y="1825625"/>
            <a:ext cx="10684702" cy="4351338"/>
          </a:xfrm>
          <a:prstGeom prst="rect">
            <a:avLst/>
          </a:prstGeom>
        </p:spPr>
      </p:pic>
    </p:spTree>
    <p:extLst>
      <p:ext uri="{BB962C8B-B14F-4D97-AF65-F5344CB8AC3E}">
        <p14:creationId xmlns:p14="http://schemas.microsoft.com/office/powerpoint/2010/main" val="1178889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25471"/>
          </a:xfrm>
        </p:spPr>
        <p:txBody>
          <a:bodyPr/>
          <a:lstStyle/>
          <a:p>
            <a:r>
              <a:rPr lang="en-US" dirty="0"/>
              <a:t>LCD with I2C</a:t>
            </a:r>
          </a:p>
        </p:txBody>
      </p:sp>
      <p:pic>
        <p:nvPicPr>
          <p:cNvPr id="10" name="Picture 9"/>
          <p:cNvPicPr>
            <a:picLocks noChangeAspect="1"/>
          </p:cNvPicPr>
          <p:nvPr/>
        </p:nvPicPr>
        <p:blipFill>
          <a:blip r:embed="rId2"/>
          <a:stretch>
            <a:fillRect/>
          </a:stretch>
        </p:blipFill>
        <p:spPr>
          <a:xfrm>
            <a:off x="838200" y="1490596"/>
            <a:ext cx="10209755" cy="4891565"/>
          </a:xfrm>
          <a:prstGeom prst="rect">
            <a:avLst/>
          </a:prstGeom>
        </p:spPr>
      </p:pic>
    </p:spTree>
    <p:extLst>
      <p:ext uri="{BB962C8B-B14F-4D97-AF65-F5344CB8AC3E}">
        <p14:creationId xmlns:p14="http://schemas.microsoft.com/office/powerpoint/2010/main" val="29255181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LCD with I2C</a:t>
            </a:r>
          </a:p>
        </p:txBody>
      </p:sp>
      <p:sp>
        <p:nvSpPr>
          <p:cNvPr id="3" name="Content Placeholder 2"/>
          <p:cNvSpPr>
            <a:spLocks noGrp="1"/>
          </p:cNvSpPr>
          <p:nvPr>
            <p:ph idx="1"/>
          </p:nvPr>
        </p:nvSpPr>
        <p:spPr/>
        <p:txBody>
          <a:bodyPr/>
          <a:lstStyle/>
          <a:p>
            <a:r>
              <a:rPr lang="en-US" dirty="0" smtClean="0"/>
              <a:t>For more visit:</a:t>
            </a:r>
          </a:p>
          <a:p>
            <a:pPr marL="457200" lvl="1" indent="0">
              <a:buNone/>
            </a:pPr>
            <a:r>
              <a:rPr lang="en-US" dirty="0">
                <a:hlinkClick r:id="rId2"/>
              </a:rPr>
              <a:t>https://</a:t>
            </a:r>
            <a:r>
              <a:rPr lang="en-US" dirty="0" smtClean="0">
                <a:hlinkClick r:id="rId2"/>
              </a:rPr>
              <a:t>arduinogetstarted.com/tutorials/arduino-lcd-i2c</a:t>
            </a:r>
            <a:endParaRPr lang="en-US" dirty="0" smtClean="0"/>
          </a:p>
          <a:p>
            <a:pPr marL="457200" lvl="1" indent="0">
              <a:buNone/>
            </a:pPr>
            <a:endParaRPr lang="en-US" dirty="0"/>
          </a:p>
        </p:txBody>
      </p:sp>
    </p:spTree>
    <p:extLst>
      <p:ext uri="{BB962C8B-B14F-4D97-AF65-F5344CB8AC3E}">
        <p14:creationId xmlns:p14="http://schemas.microsoft.com/office/powerpoint/2010/main" val="32051181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a:t>
            </a:r>
            <a:endParaRPr lang="en-US" dirty="0"/>
          </a:p>
        </p:txBody>
      </p:sp>
      <p:sp>
        <p:nvSpPr>
          <p:cNvPr id="3" name="Content Placeholder 2"/>
          <p:cNvSpPr>
            <a:spLocks noGrp="1"/>
          </p:cNvSpPr>
          <p:nvPr>
            <p:ph idx="1"/>
          </p:nvPr>
        </p:nvSpPr>
        <p:spPr/>
        <p:txBody>
          <a:bodyPr/>
          <a:lstStyle/>
          <a:p>
            <a:endParaRPr lang="en-US"/>
          </a:p>
        </p:txBody>
      </p:sp>
      <p:pic>
        <p:nvPicPr>
          <p:cNvPr id="16386" name="Picture 2" descr="How to Connect Them"/>
          <p:cNvPicPr>
            <a:picLocks noChangeAspect="1" noChangeArrowheads="1"/>
          </p:cNvPicPr>
          <p:nvPr/>
        </p:nvPicPr>
        <p:blipFill rotWithShape="1">
          <a:blip r:embed="rId2">
            <a:extLst>
              <a:ext uri="{28A0092B-C50C-407E-A947-70E740481C1C}">
                <a14:useLocalDpi xmlns:a14="http://schemas.microsoft.com/office/drawing/2010/main" val="0"/>
              </a:ext>
            </a:extLst>
          </a:blip>
          <a:srcRect l="3157" t="10666" r="6817" b="12881"/>
          <a:stretch/>
        </p:blipFill>
        <p:spPr bwMode="auto">
          <a:xfrm>
            <a:off x="838200" y="1853080"/>
            <a:ext cx="10515599" cy="429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064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275" y="565421"/>
            <a:ext cx="7104017" cy="1325563"/>
          </a:xfrm>
        </p:spPr>
        <p:txBody>
          <a:bodyPr/>
          <a:lstStyle/>
          <a:p>
            <a:r>
              <a:rPr lang="en-GB" dirty="0" smtClean="0"/>
              <a:t>Arduino is a microcontroller !</a:t>
            </a:r>
            <a:endParaRPr lang="en-US" dirty="0"/>
          </a:p>
        </p:txBody>
      </p:sp>
      <p:pic>
        <p:nvPicPr>
          <p:cNvPr id="5" name="Picture 4"/>
          <p:cNvPicPr>
            <a:picLocks noChangeAspect="1"/>
          </p:cNvPicPr>
          <p:nvPr/>
        </p:nvPicPr>
        <p:blipFill>
          <a:blip r:embed="rId2"/>
          <a:stretch>
            <a:fillRect/>
          </a:stretch>
        </p:blipFill>
        <p:spPr>
          <a:xfrm>
            <a:off x="2708366" y="2096180"/>
            <a:ext cx="8491265" cy="3607934"/>
          </a:xfrm>
          <a:prstGeom prst="rect">
            <a:avLst/>
          </a:prstGeom>
        </p:spPr>
      </p:pic>
    </p:spTree>
    <p:extLst>
      <p:ext uri="{BB962C8B-B14F-4D97-AF65-F5344CB8AC3E}">
        <p14:creationId xmlns:p14="http://schemas.microsoft.com/office/powerpoint/2010/main" val="327058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Micro-controller philosophy  </a:t>
            </a:r>
            <a:endParaRPr lang="en-US" dirty="0"/>
          </a:p>
        </p:txBody>
      </p:sp>
      <p:pic>
        <p:nvPicPr>
          <p:cNvPr id="5" name="Picture 4"/>
          <p:cNvPicPr>
            <a:picLocks noChangeAspect="1"/>
          </p:cNvPicPr>
          <p:nvPr/>
        </p:nvPicPr>
        <p:blipFill>
          <a:blip r:embed="rId2"/>
          <a:stretch>
            <a:fillRect/>
          </a:stretch>
        </p:blipFill>
        <p:spPr>
          <a:xfrm>
            <a:off x="5747658" y="1965279"/>
            <a:ext cx="5974080" cy="3216321"/>
          </a:xfrm>
          <a:prstGeom prst="rect">
            <a:avLst/>
          </a:prstGeom>
        </p:spPr>
      </p:pic>
      <p:sp>
        <p:nvSpPr>
          <p:cNvPr id="6" name="Content Placeholder 2"/>
          <p:cNvSpPr>
            <a:spLocks noGrp="1"/>
          </p:cNvSpPr>
          <p:nvPr>
            <p:ph idx="1"/>
          </p:nvPr>
        </p:nvSpPr>
        <p:spPr>
          <a:xfrm>
            <a:off x="838200" y="1825625"/>
            <a:ext cx="4778829" cy="1518466"/>
          </a:xfrm>
        </p:spPr>
        <p:txBody>
          <a:bodyPr>
            <a:normAutofit/>
          </a:bodyPr>
          <a:lstStyle/>
          <a:p>
            <a:r>
              <a:rPr lang="en-GB" dirty="0" smtClean="0"/>
              <a:t>All circuit components have to be connected with the controller i.e. Arduino </a:t>
            </a:r>
            <a:endParaRPr lang="en-US" dirty="0"/>
          </a:p>
        </p:txBody>
      </p:sp>
    </p:spTree>
    <p:extLst>
      <p:ext uri="{BB962C8B-B14F-4D97-AF65-F5344CB8AC3E}">
        <p14:creationId xmlns:p14="http://schemas.microsoft.com/office/powerpoint/2010/main" val="25902149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Should I Connect ?</a:t>
            </a:r>
            <a:endParaRPr lang="en-US" dirty="0"/>
          </a:p>
        </p:txBody>
      </p:sp>
      <p:sp>
        <p:nvSpPr>
          <p:cNvPr id="3" name="Content Placeholder 2"/>
          <p:cNvSpPr>
            <a:spLocks noGrp="1"/>
          </p:cNvSpPr>
          <p:nvPr>
            <p:ph idx="1"/>
          </p:nvPr>
        </p:nvSpPr>
        <p:spPr/>
        <p:txBody>
          <a:bodyPr>
            <a:normAutofit lnSpcReduction="10000"/>
          </a:bodyPr>
          <a:lstStyle/>
          <a:p>
            <a:r>
              <a:rPr lang="en-GB" dirty="0" smtClean="0"/>
              <a:t>As discussed before all hardware components have to be connected to the Arduino.</a:t>
            </a:r>
          </a:p>
          <a:p>
            <a:r>
              <a:rPr lang="en-GB" dirty="0" smtClean="0"/>
              <a:t>How ?!</a:t>
            </a:r>
          </a:p>
          <a:p>
            <a:pPr lvl="1"/>
            <a:r>
              <a:rPr lang="en-GB" dirty="0" smtClean="0"/>
              <a:t>First of all we have to know that Arduino has multiple types of pins to match all types of hardware.</a:t>
            </a:r>
          </a:p>
          <a:p>
            <a:pPr lvl="1"/>
            <a:r>
              <a:rPr lang="en-GB" dirty="0" smtClean="0"/>
              <a:t>We have three main types:</a:t>
            </a:r>
          </a:p>
          <a:p>
            <a:pPr lvl="2"/>
            <a:r>
              <a:rPr lang="en-GB" dirty="0" smtClean="0"/>
              <a:t>Digital Pins: </a:t>
            </a:r>
          </a:p>
          <a:p>
            <a:pPr lvl="3"/>
            <a:r>
              <a:rPr lang="en-GB" dirty="0" smtClean="0"/>
              <a:t>Input : 0 ¬ 13</a:t>
            </a:r>
          </a:p>
          <a:p>
            <a:pPr lvl="3"/>
            <a:r>
              <a:rPr lang="en-GB" dirty="0" smtClean="0"/>
              <a:t>Output: 0 ¬ 13</a:t>
            </a:r>
          </a:p>
          <a:p>
            <a:pPr lvl="2"/>
            <a:r>
              <a:rPr lang="en-GB" dirty="0" smtClean="0"/>
              <a:t>Analog Pins:</a:t>
            </a:r>
          </a:p>
          <a:p>
            <a:pPr lvl="3"/>
            <a:r>
              <a:rPr lang="en-GB" dirty="0" smtClean="0"/>
              <a:t>Input: A0 ¬ A5</a:t>
            </a:r>
          </a:p>
          <a:p>
            <a:pPr lvl="3"/>
            <a:r>
              <a:rPr lang="en-GB" dirty="0" smtClean="0"/>
              <a:t>Output: 3, 5, 6, 9, 10, 11</a:t>
            </a:r>
          </a:p>
          <a:p>
            <a:pPr lvl="2"/>
            <a:r>
              <a:rPr lang="en-GB" dirty="0" smtClean="0"/>
              <a:t>Special Purpose Pins</a:t>
            </a:r>
          </a:p>
        </p:txBody>
      </p:sp>
    </p:spTree>
    <p:extLst>
      <p:ext uri="{BB962C8B-B14F-4D97-AF65-F5344CB8AC3E}">
        <p14:creationId xmlns:p14="http://schemas.microsoft.com/office/powerpoint/2010/main" val="36038543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Digital Signals vs. Analog Signals</a:t>
            </a:r>
            <a:endParaRPr lang="en-US" dirty="0"/>
          </a:p>
        </p:txBody>
      </p:sp>
      <p:pic>
        <p:nvPicPr>
          <p:cNvPr id="5" name="Picture 4"/>
          <p:cNvPicPr>
            <a:picLocks noChangeAspect="1"/>
          </p:cNvPicPr>
          <p:nvPr/>
        </p:nvPicPr>
        <p:blipFill>
          <a:blip r:embed="rId3"/>
          <a:stretch>
            <a:fillRect/>
          </a:stretch>
        </p:blipFill>
        <p:spPr>
          <a:xfrm>
            <a:off x="1345325" y="1791193"/>
            <a:ext cx="9080938" cy="3337856"/>
          </a:xfrm>
          <a:prstGeom prst="rect">
            <a:avLst/>
          </a:prstGeom>
        </p:spPr>
      </p:pic>
    </p:spTree>
    <p:extLst>
      <p:ext uri="{BB962C8B-B14F-4D97-AF65-F5344CB8AC3E}">
        <p14:creationId xmlns:p14="http://schemas.microsoft.com/office/powerpoint/2010/main" val="2138989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1745</Words>
  <Application>Microsoft Office PowerPoint</Application>
  <PresentationFormat>Widescreen</PresentationFormat>
  <Paragraphs>242</Paragraphs>
  <Slides>57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Cambria Math</vt:lpstr>
      <vt:lpstr>Comic Sans MS</vt:lpstr>
      <vt:lpstr>Courier New</vt:lpstr>
      <vt:lpstr>Times New Roman</vt:lpstr>
      <vt:lpstr>Office Theme</vt:lpstr>
      <vt:lpstr>Arduino Workshop ‘24</vt:lpstr>
      <vt:lpstr>WHO AM I ?</vt:lpstr>
      <vt:lpstr>Workshop Plan</vt:lpstr>
      <vt:lpstr>Workshop system </vt:lpstr>
      <vt:lpstr>Introduction</vt:lpstr>
      <vt:lpstr>Arduino is a microcontroller !</vt:lpstr>
      <vt:lpstr>Micro-controller philosophy  </vt:lpstr>
      <vt:lpstr>What Should I Connect ?</vt:lpstr>
      <vt:lpstr>Digital Signals vs. Analog Signals</vt:lpstr>
      <vt:lpstr>Interface With Digital Devices (HW side) </vt:lpstr>
      <vt:lpstr>Interface With Digital Devices (SW side) </vt:lpstr>
      <vt:lpstr>Arduino IDE layout</vt:lpstr>
      <vt:lpstr>Interface With Digital Devices (SW side) </vt:lpstr>
      <vt:lpstr>Example1: Control LED with Push-Button</vt:lpstr>
      <vt:lpstr>IR</vt:lpstr>
      <vt:lpstr>PowerPoint Presentation</vt:lpstr>
      <vt:lpstr>IR</vt:lpstr>
      <vt:lpstr>Ultrasonic  </vt:lpstr>
      <vt:lpstr>Ultrasonic </vt:lpstr>
      <vt:lpstr>Ultrasonic</vt:lpstr>
      <vt:lpstr>Ultrasonic</vt:lpstr>
      <vt:lpstr>Ultrasonic</vt:lpstr>
      <vt:lpstr>Relay</vt:lpstr>
      <vt:lpstr>Relay</vt:lpstr>
      <vt:lpstr>DC Motors</vt:lpstr>
      <vt:lpstr>Why Motor drivers</vt:lpstr>
      <vt:lpstr>DC Motors (L298N Motor Driver)</vt:lpstr>
      <vt:lpstr>DC Motors (L298N Motor Driver)</vt:lpstr>
      <vt:lpstr>DC Motors (L293D Motor Driver)</vt:lpstr>
      <vt:lpstr> Flame Sensor</vt:lpstr>
      <vt:lpstr> Flame Sensor</vt:lpstr>
      <vt:lpstr>Analog signals</vt:lpstr>
      <vt:lpstr>Analog Signals Calculations</vt:lpstr>
      <vt:lpstr>Example</vt:lpstr>
      <vt:lpstr>Temperature Sensor (LM35)</vt:lpstr>
      <vt:lpstr>Temperature Sensor (LM35)</vt:lpstr>
      <vt:lpstr>Temperature Sensor (LM35)</vt:lpstr>
      <vt:lpstr>Communication Protocol </vt:lpstr>
      <vt:lpstr>UART </vt:lpstr>
      <vt:lpstr>UART Messages</vt:lpstr>
      <vt:lpstr>UART Methods</vt:lpstr>
      <vt:lpstr>UART With Arduino </vt:lpstr>
      <vt:lpstr>UART With Arduino </vt:lpstr>
      <vt:lpstr>UART Connection</vt:lpstr>
      <vt:lpstr>HC-05 Bluetooth</vt:lpstr>
      <vt:lpstr>I2C (Inter-Integrated Circuit)</vt:lpstr>
      <vt:lpstr>Arduino I2C Pins</vt:lpstr>
      <vt:lpstr>I2C Wiring</vt:lpstr>
      <vt:lpstr>Wire Library</vt:lpstr>
      <vt:lpstr>Proximity Sensor (VCNL4010 )</vt:lpstr>
      <vt:lpstr>Proximity Sensor</vt:lpstr>
      <vt:lpstr>Libraries </vt:lpstr>
      <vt:lpstr>LCD</vt:lpstr>
      <vt:lpstr>LCD with I2C</vt:lpstr>
      <vt:lpstr>LCD with I2C</vt:lpstr>
      <vt:lpstr>LCD with I2C</vt:lpstr>
      <vt:lpstr>Servo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Workshop ‘24</dc:title>
  <dc:creator>Badr</dc:creator>
  <cp:lastModifiedBy>Badr</cp:lastModifiedBy>
  <cp:revision>29</cp:revision>
  <dcterms:created xsi:type="dcterms:W3CDTF">2024-04-13T03:06:56Z</dcterms:created>
  <dcterms:modified xsi:type="dcterms:W3CDTF">2024-04-14T16:09:29Z</dcterms:modified>
</cp:coreProperties>
</file>